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3"/>
  </p:notesMasterIdLst>
  <p:sldIdLst>
    <p:sldId id="256" r:id="rId2"/>
    <p:sldId id="778" r:id="rId3"/>
    <p:sldId id="723" r:id="rId4"/>
    <p:sldId id="806" r:id="rId5"/>
    <p:sldId id="724" r:id="rId6"/>
    <p:sldId id="782" r:id="rId7"/>
    <p:sldId id="718" r:id="rId8"/>
    <p:sldId id="783" r:id="rId9"/>
    <p:sldId id="820" r:id="rId10"/>
    <p:sldId id="821" r:id="rId11"/>
    <p:sldId id="799" r:id="rId12"/>
    <p:sldId id="802" r:id="rId13"/>
    <p:sldId id="800" r:id="rId14"/>
    <p:sldId id="776" r:id="rId15"/>
    <p:sldId id="784" r:id="rId16"/>
    <p:sldId id="785" r:id="rId17"/>
    <p:sldId id="786" r:id="rId18"/>
    <p:sldId id="788" r:id="rId19"/>
    <p:sldId id="787" r:id="rId20"/>
    <p:sldId id="804" r:id="rId21"/>
    <p:sldId id="805" r:id="rId22"/>
    <p:sldId id="808" r:id="rId23"/>
    <p:sldId id="807" r:id="rId24"/>
    <p:sldId id="789" r:id="rId25"/>
    <p:sldId id="794" r:id="rId26"/>
    <p:sldId id="717" r:id="rId27"/>
    <p:sldId id="790" r:id="rId28"/>
    <p:sldId id="818" r:id="rId29"/>
    <p:sldId id="815" r:id="rId30"/>
    <p:sldId id="816" r:id="rId31"/>
    <p:sldId id="809" r:id="rId32"/>
    <p:sldId id="810" r:id="rId33"/>
    <p:sldId id="811" r:id="rId34"/>
    <p:sldId id="812" r:id="rId35"/>
    <p:sldId id="813" r:id="rId36"/>
    <p:sldId id="819" r:id="rId37"/>
    <p:sldId id="674" r:id="rId38"/>
    <p:sldId id="676" r:id="rId39"/>
    <p:sldId id="814" r:id="rId40"/>
    <p:sldId id="779" r:id="rId41"/>
    <p:sldId id="817" r:id="rId42"/>
  </p:sldIdLst>
  <p:sldSz cx="12192000" cy="6858000"/>
  <p:notesSz cx="6858000" cy="9144000"/>
  <p:embeddedFontLst>
    <p:embeddedFont>
      <p:font typeface="Pretendard SemiBold" panose="02000703000000020004" pitchFamily="2" charset="-127"/>
      <p:bold r:id="rId44"/>
    </p:embeddedFont>
    <p:embeddedFont>
      <p:font typeface="Pretendard Black" panose="02000A03000000020004" pitchFamily="2" charset="-127"/>
      <p:bold r:id="rId45"/>
    </p:embeddedFont>
    <p:embeddedFont>
      <p:font typeface="Pretendard" panose="02000503000000020004" pitchFamily="2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Cascadia Mono" panose="020B0609020000020004" pitchFamily="49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2D2C"/>
    <a:srgbClr val="FEFCFA"/>
    <a:srgbClr val="FCF9F3"/>
    <a:srgbClr val="008000"/>
    <a:srgbClr val="0000FF"/>
    <a:srgbClr val="A31515"/>
    <a:srgbClr val="F9A130"/>
    <a:srgbClr val="F99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70523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-39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7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31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객체의 속성</a:t>
            </a:r>
            <a:r>
              <a:rPr lang="en-US" altLang="ko-KR" dirty="0"/>
              <a:t>,</a:t>
            </a:r>
            <a:r>
              <a:rPr lang="ko-KR" altLang="en-US" dirty="0"/>
              <a:t> 동작 예시 찾아보기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현실 세계의 사물 처럼 프로그램을 만듦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 세계와 비슷하게 만들기 때문에 이해하기 쉽고</a:t>
            </a:r>
            <a:r>
              <a:rPr lang="en-US" altLang="ko-KR" dirty="0"/>
              <a:t>, </a:t>
            </a:r>
            <a:r>
              <a:rPr lang="ko-KR" altLang="en-US" dirty="0"/>
              <a:t>큰 프로그램에서도 관리하기 쉽다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자동차 운전자는 엔진 내부를 몰라도 운전 가능</a:t>
            </a:r>
            <a:endParaRPr lang="en-US" altLang="ko-KR" dirty="0"/>
          </a:p>
          <a:p>
            <a:r>
              <a:rPr lang="ko-KR" altLang="en-US" dirty="0"/>
              <a:t>상속 </a:t>
            </a:r>
            <a:r>
              <a:rPr lang="en-US" altLang="ko-KR" dirty="0"/>
              <a:t>: </a:t>
            </a:r>
            <a:r>
              <a:rPr lang="ko-KR" altLang="en-US" dirty="0"/>
              <a:t>스포츠카는 자동차의 특성을 상속</a:t>
            </a:r>
            <a:endParaRPr lang="en-US" altLang="ko-KR" dirty="0"/>
          </a:p>
          <a:p>
            <a:r>
              <a:rPr lang="ko-KR" altLang="en-US" dirty="0" err="1"/>
              <a:t>다형성</a:t>
            </a:r>
            <a:r>
              <a:rPr lang="en-US" altLang="ko-KR" dirty="0"/>
              <a:t>: </a:t>
            </a:r>
            <a:r>
              <a:rPr lang="ko-KR" altLang="en-US" dirty="0"/>
              <a:t>같은 </a:t>
            </a:r>
            <a:r>
              <a:rPr lang="en-US" altLang="ko-KR" dirty="0"/>
              <a:t>“</a:t>
            </a:r>
            <a:r>
              <a:rPr lang="ko-KR" altLang="en-US" dirty="0"/>
              <a:t>달린다</a:t>
            </a:r>
            <a:r>
              <a:rPr lang="en-US" altLang="ko-KR" dirty="0"/>
              <a:t>!” </a:t>
            </a:r>
            <a:r>
              <a:rPr lang="ko-KR" altLang="en-US" dirty="0"/>
              <a:t>명령 </a:t>
            </a:r>
            <a:r>
              <a:rPr lang="en-US" altLang="ko-KR" dirty="0"/>
              <a:t>-&gt; </a:t>
            </a:r>
            <a:r>
              <a:rPr lang="ko-KR" altLang="en-US" dirty="0"/>
              <a:t>자동차와 오토바이가 다르게 움직임</a:t>
            </a:r>
            <a:endParaRPr lang="en-US" altLang="ko-KR" dirty="0"/>
          </a:p>
          <a:p>
            <a:r>
              <a:rPr lang="ko-KR" altLang="en-US" dirty="0"/>
              <a:t>추상화</a:t>
            </a:r>
            <a:r>
              <a:rPr lang="en-US" altLang="ko-KR" dirty="0"/>
              <a:t>: TV</a:t>
            </a:r>
            <a:r>
              <a:rPr lang="ko-KR" altLang="en-US" dirty="0"/>
              <a:t>의 전원버튼 </a:t>
            </a:r>
            <a:r>
              <a:rPr lang="en-US" altLang="ko-KR" dirty="0"/>
              <a:t>-&gt; </a:t>
            </a:r>
            <a:r>
              <a:rPr lang="ko-KR" altLang="en-US" dirty="0" err="1"/>
              <a:t>내부회로를</a:t>
            </a:r>
            <a:r>
              <a:rPr lang="ko-KR" altLang="en-US" dirty="0"/>
              <a:t> 몰라도 켜고 끄기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80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 + </a:t>
            </a:r>
            <a:r>
              <a:rPr lang="ko-KR" altLang="en-US" dirty="0"/>
              <a:t>동작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속성 </a:t>
            </a:r>
            <a:r>
              <a:rPr lang="en-US" altLang="ko-KR" dirty="0"/>
              <a:t>= </a:t>
            </a:r>
            <a:r>
              <a:rPr lang="ko-KR" altLang="en-US" dirty="0"/>
              <a:t>자동차의 브랜드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endParaRPr lang="en-US" altLang="ko-KR" dirty="0"/>
          </a:p>
          <a:p>
            <a:r>
              <a:rPr lang="ko-KR" altLang="en-US" dirty="0"/>
              <a:t>동작 </a:t>
            </a:r>
            <a:r>
              <a:rPr lang="en-US" altLang="ko-KR" dirty="0"/>
              <a:t>= </a:t>
            </a:r>
            <a:r>
              <a:rPr lang="ko-KR" altLang="en-US" dirty="0"/>
              <a:t>움직인다</a:t>
            </a:r>
            <a:r>
              <a:rPr lang="en-US" altLang="ko-KR" dirty="0"/>
              <a:t>, </a:t>
            </a:r>
            <a:r>
              <a:rPr lang="ko-KR" altLang="en-US" dirty="0"/>
              <a:t>멈춘다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사람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현실의 사람을 코드로 표현한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정보 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 </a:t>
            </a:r>
            <a:r>
              <a:rPr lang="en-US" altLang="ko-KR" dirty="0"/>
              <a:t>/ </a:t>
            </a:r>
            <a:r>
              <a:rPr lang="ko-KR" altLang="en-US" dirty="0"/>
              <a:t>시력 </a:t>
            </a:r>
            <a:r>
              <a:rPr lang="en-US" altLang="ko-KR" dirty="0"/>
              <a:t>/ </a:t>
            </a:r>
            <a:r>
              <a:rPr lang="ko-KR" altLang="en-US" dirty="0"/>
              <a:t>몸무게</a:t>
            </a:r>
            <a:endParaRPr lang="en-US" altLang="ko-KR" dirty="0"/>
          </a:p>
          <a:p>
            <a:r>
              <a:rPr lang="ko-KR" altLang="en-US" dirty="0"/>
              <a:t>현실에서 사람마다 다 다른 값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기능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ko-KR" altLang="en-US" baseline="0" dirty="0"/>
              <a:t>객체가 할 수 있는 행동</a:t>
            </a:r>
            <a:endParaRPr lang="en-US" altLang="ko-KR" baseline="0" dirty="0"/>
          </a:p>
          <a:p>
            <a:r>
              <a:rPr lang="ko-KR" altLang="en-US" baseline="0" dirty="0"/>
              <a:t>달리기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말하기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먹기</a:t>
            </a:r>
            <a:endParaRPr lang="en-US" altLang="ko-KR" baseline="0" dirty="0"/>
          </a:p>
          <a:p>
            <a:r>
              <a:rPr lang="ko-KR" altLang="en-US" baseline="0" dirty="0"/>
              <a:t>사람마다 같은 행동이지만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내용은 다르게 동작할 수 있음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1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ko-KR" altLang="en-US" b="1" dirty="0"/>
              <a:t>클래스</a:t>
            </a:r>
            <a:r>
              <a:rPr lang="en-US" altLang="ko-KR" dirty="0"/>
              <a:t>, </a:t>
            </a:r>
            <a:r>
              <a:rPr lang="ko-KR" altLang="en-US" b="1" dirty="0"/>
              <a:t>객체</a:t>
            </a:r>
            <a:r>
              <a:rPr lang="en-US" altLang="ko-KR" dirty="0"/>
              <a:t>, </a:t>
            </a:r>
            <a:r>
              <a:rPr lang="ko-KR" altLang="en-US" b="1" dirty="0"/>
              <a:t>상속</a:t>
            </a:r>
            <a:r>
              <a:rPr lang="en-US" altLang="ko-KR" dirty="0"/>
              <a:t>, </a:t>
            </a:r>
            <a:r>
              <a:rPr lang="ko-KR" altLang="en-US" b="1" dirty="0" err="1"/>
              <a:t>다형성</a:t>
            </a:r>
            <a:r>
              <a:rPr lang="en-US" altLang="ko-KR" dirty="0"/>
              <a:t>, </a:t>
            </a:r>
            <a:r>
              <a:rPr lang="ko-KR" altLang="en-US" b="1" dirty="0"/>
              <a:t>캡슐화</a:t>
            </a:r>
            <a:r>
              <a:rPr lang="en-US" altLang="ko-KR" dirty="0"/>
              <a:t>, </a:t>
            </a:r>
            <a:r>
              <a:rPr lang="ko-KR" altLang="en-US" b="1" dirty="0"/>
              <a:t>추상화</a:t>
            </a:r>
            <a:r>
              <a:rPr lang="ko-KR" altLang="en-US" dirty="0"/>
              <a:t> 같은 </a:t>
            </a:r>
            <a:r>
              <a:rPr lang="ko-KR" altLang="en-US" b="1" dirty="0"/>
              <a:t>객체지향의 </a:t>
            </a:r>
            <a:r>
              <a:rPr lang="en-US" altLang="ko-KR" b="1" dirty="0"/>
              <a:t>4</a:t>
            </a:r>
            <a:r>
              <a:rPr lang="ko-KR" altLang="en-US" b="1" dirty="0"/>
              <a:t>대 특성</a:t>
            </a:r>
            <a:r>
              <a:rPr lang="ko-KR" altLang="en-US" dirty="0"/>
              <a:t>을 모두 지원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모든 코드가 클래스와 객체 중심</a:t>
            </a:r>
            <a:r>
              <a:rPr lang="ko-KR" altLang="en-US" dirty="0"/>
              <a:t>으로 작성됨</a:t>
            </a:r>
            <a:endParaRPr lang="en-US" altLang="ko-KR" dirty="0"/>
          </a:p>
          <a:p>
            <a:r>
              <a:rPr lang="ko-KR" altLang="en-US" dirty="0"/>
              <a:t>예외적으로 구조체</a:t>
            </a:r>
            <a:r>
              <a:rPr lang="en-US" altLang="ko-KR" dirty="0"/>
              <a:t>(</a:t>
            </a:r>
            <a:r>
              <a:rPr lang="en-US" altLang="ko-KR" dirty="0" err="1"/>
              <a:t>struct</a:t>
            </a:r>
            <a:r>
              <a:rPr lang="en-US" altLang="ko-KR" dirty="0"/>
              <a:t>)</a:t>
            </a:r>
            <a:r>
              <a:rPr lang="ko-KR" altLang="en-US" dirty="0"/>
              <a:t>도 있지만</a:t>
            </a:r>
            <a:r>
              <a:rPr lang="en-US" altLang="ko-KR" dirty="0"/>
              <a:t>, </a:t>
            </a:r>
            <a:r>
              <a:rPr lang="ko-KR" altLang="en-US" dirty="0"/>
              <a:t>구조체조차도 객체와 비슷하게 동작함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객체들이 서로 데이터를 주고받거나 명령을 요청하는 구조</a:t>
            </a:r>
            <a:endParaRPr lang="en-US" altLang="ko-KR" b="1" dirty="0"/>
          </a:p>
          <a:p>
            <a:r>
              <a:rPr lang="ko-KR" altLang="en-US" dirty="0"/>
              <a:t>각 객체는 </a:t>
            </a:r>
            <a:r>
              <a:rPr lang="ko-KR" altLang="en-US" b="1" dirty="0"/>
              <a:t>자기 역할</a:t>
            </a:r>
            <a:r>
              <a:rPr lang="ko-KR" altLang="en-US" dirty="0"/>
              <a:t>을 맡고</a:t>
            </a:r>
            <a:r>
              <a:rPr lang="en-US" altLang="ko-KR" dirty="0"/>
              <a:t>, </a:t>
            </a:r>
            <a:r>
              <a:rPr lang="ko-KR" altLang="en-US" b="1" dirty="0"/>
              <a:t>다른 객체와 협력</a:t>
            </a:r>
            <a:r>
              <a:rPr lang="ko-KR" altLang="en-US" dirty="0"/>
              <a:t>해서 전체 프로그램이 동작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절차지향</a:t>
            </a:r>
            <a:r>
              <a:rPr lang="en-US" altLang="ko-KR" dirty="0"/>
              <a:t>(Procedural) : </a:t>
            </a:r>
            <a:r>
              <a:rPr lang="ko-KR" altLang="en-US" b="1" dirty="0"/>
              <a:t>순서대로</a:t>
            </a:r>
            <a:r>
              <a:rPr lang="ko-KR" altLang="en-US" dirty="0"/>
              <a:t> 코드를 실행하는 방식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en-US" altLang="ko-KR" dirty="0"/>
              <a:t>= </a:t>
            </a:r>
            <a:r>
              <a:rPr lang="ko-KR" altLang="en-US" b="1" dirty="0"/>
              <a:t>순서와 함수 호출</a:t>
            </a:r>
            <a:r>
              <a:rPr lang="ko-KR" altLang="en-US" dirty="0"/>
              <a:t>의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순서</a:t>
            </a:r>
            <a:r>
              <a:rPr lang="ko-KR" altLang="en-US" dirty="0"/>
              <a:t>와 </a:t>
            </a:r>
            <a:r>
              <a:rPr lang="ko-KR" altLang="en-US" b="1" dirty="0"/>
              <a:t>절차</a:t>
            </a:r>
            <a:r>
              <a:rPr lang="ko-KR" altLang="en-US" dirty="0"/>
              <a:t>에 따라 문제 해결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순차적인 절차</a:t>
            </a:r>
            <a:r>
              <a:rPr lang="en-US" altLang="ko-KR" dirty="0"/>
              <a:t>(</a:t>
            </a:r>
            <a:r>
              <a:rPr lang="ko-KR" altLang="en-US" dirty="0"/>
              <a:t>프로세스</a:t>
            </a:r>
            <a:r>
              <a:rPr lang="en-US" altLang="ko-KR" dirty="0"/>
              <a:t>)</a:t>
            </a:r>
            <a:r>
              <a:rPr lang="ko-KR" altLang="en-US" dirty="0"/>
              <a:t>에 따라 순서대로 진행됨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데이터와 함수가 분리되어 있고</a:t>
            </a:r>
            <a:r>
              <a:rPr lang="en-US" altLang="ko-KR" dirty="0"/>
              <a:t>, </a:t>
            </a:r>
            <a:r>
              <a:rPr lang="ko-KR" altLang="en-US" dirty="0"/>
              <a:t>각 단계가 완료되면 다음 단계로 넘어감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/>
              <a:t>절차지향의</a:t>
            </a:r>
            <a:r>
              <a:rPr lang="ko-KR" altLang="en-US" b="1" dirty="0"/>
              <a:t> 특징</a:t>
            </a:r>
            <a:r>
              <a:rPr lang="ko-KR" altLang="en-US" dirty="0"/>
              <a:t>인 </a:t>
            </a:r>
            <a:r>
              <a:rPr lang="ko-KR" altLang="en-US" b="1" dirty="0"/>
              <a:t>순서 중심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함수 중심</a:t>
            </a:r>
            <a:r>
              <a:rPr lang="ko-KR" altLang="en-US" dirty="0"/>
              <a:t> 구조가 잘 표현되었습니다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절차지향</a:t>
            </a:r>
            <a:r>
              <a:rPr lang="ko-KR" altLang="en-US" dirty="0"/>
              <a:t> → </a:t>
            </a:r>
            <a:r>
              <a:rPr lang="ko-KR" altLang="en-US" b="1" dirty="0"/>
              <a:t>순서 중심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역할</a:t>
            </a:r>
            <a:r>
              <a:rPr lang="en-US" altLang="ko-KR" dirty="0"/>
              <a:t>(</a:t>
            </a:r>
            <a:r>
              <a:rPr lang="ko-KR" altLang="en-US" dirty="0"/>
              <a:t>구매자</a:t>
            </a:r>
            <a:r>
              <a:rPr lang="en-US" altLang="ko-KR" dirty="0"/>
              <a:t>, </a:t>
            </a:r>
            <a:r>
              <a:rPr lang="ko-KR" altLang="en-US" dirty="0"/>
              <a:t>리더기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) </a:t>
            </a:r>
            <a:r>
              <a:rPr lang="ko-KR" altLang="en-US" dirty="0"/>
              <a:t>을 객체로 나눔</a:t>
            </a:r>
            <a:endParaRPr lang="en-US" altLang="ko-KR" dirty="0"/>
          </a:p>
          <a:p>
            <a:r>
              <a:rPr lang="ko-KR" altLang="en-US" dirty="0"/>
              <a:t>각 객체는 자신의 속성과 메서드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간의 상호작용</a:t>
            </a:r>
            <a:r>
              <a:rPr lang="en-US" altLang="ko-KR" dirty="0"/>
              <a:t>(</a:t>
            </a:r>
            <a:r>
              <a:rPr lang="ko-KR" altLang="en-US" dirty="0"/>
              <a:t>메시지 전달</a:t>
            </a:r>
            <a:r>
              <a:rPr lang="en-US" altLang="ko-KR" dirty="0"/>
              <a:t>)</a:t>
            </a:r>
            <a:r>
              <a:rPr lang="ko-KR" altLang="en-US" dirty="0"/>
              <a:t>으로 동작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객체지향의 핵심</a:t>
            </a:r>
            <a:r>
              <a:rPr lang="ko-KR" altLang="en-US" dirty="0"/>
              <a:t>인 </a:t>
            </a:r>
            <a:r>
              <a:rPr lang="ko-KR" altLang="en-US" b="1" dirty="0"/>
              <a:t>책임 분담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b="1" dirty="0"/>
              <a:t>상호작용</a:t>
            </a:r>
            <a:r>
              <a:rPr lang="ko-KR" altLang="en-US" dirty="0"/>
              <a:t> 구조가 잘 표현됨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객체지향 → </a:t>
            </a:r>
            <a:r>
              <a:rPr lang="ko-KR" altLang="en-US" b="1" dirty="0"/>
              <a:t>객체 협력</a:t>
            </a:r>
            <a:r>
              <a:rPr lang="ko-KR" altLang="en-US" dirty="0"/>
              <a:t> 흐름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92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소유한 음료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내기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음료와 거스름돈 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누적된 돈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받은 돈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또는 사용자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돈 받기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및 거스름돈 주기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관리자 모드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추가 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보유 음료 개수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관리자 비밀번호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음료 채우기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사용자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가진 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내기</a:t>
            </a:r>
            <a:r>
              <a:rPr lang="en-US" altLang="ko-KR" dirty="0"/>
              <a:t>, </a:t>
            </a:r>
            <a:r>
              <a:rPr lang="ko-KR" altLang="en-US" dirty="0"/>
              <a:t>음료 받기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자판기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받은 돈</a:t>
            </a:r>
            <a:r>
              <a:rPr lang="en-US" altLang="ko-KR" dirty="0"/>
              <a:t>, </a:t>
            </a:r>
            <a:r>
              <a:rPr lang="ko-KR" altLang="en-US" dirty="0"/>
              <a:t>음료 이름</a:t>
            </a:r>
            <a:r>
              <a:rPr lang="en-US" altLang="ko-KR" dirty="0"/>
              <a:t>, </a:t>
            </a:r>
            <a:r>
              <a:rPr lang="ko-KR" altLang="en-US" dirty="0"/>
              <a:t>음료 가격</a:t>
            </a:r>
            <a:r>
              <a:rPr lang="en-US" altLang="ko-KR" dirty="0"/>
              <a:t>, </a:t>
            </a:r>
            <a:r>
              <a:rPr lang="ko-KR" altLang="en-US" dirty="0"/>
              <a:t>재고 수량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돈 받기</a:t>
            </a:r>
            <a:r>
              <a:rPr lang="en-US" altLang="ko-KR" dirty="0"/>
              <a:t>, </a:t>
            </a:r>
            <a:r>
              <a:rPr lang="ko-KR" altLang="en-US" dirty="0"/>
              <a:t>음료 투하하기</a:t>
            </a:r>
            <a:r>
              <a:rPr lang="en-US" altLang="ko-KR" dirty="0"/>
              <a:t>, </a:t>
            </a:r>
            <a:r>
              <a:rPr lang="ko-KR" altLang="en-US" dirty="0"/>
              <a:t>재고 확인</a:t>
            </a:r>
          </a:p>
          <a:p>
            <a:endParaRPr lang="ko-KR" altLang="en-US" dirty="0"/>
          </a:p>
          <a:p>
            <a:r>
              <a:rPr lang="en-US" altLang="ko-KR" dirty="0"/>
              <a:t>[</a:t>
            </a:r>
            <a:r>
              <a:rPr lang="ko-KR" altLang="en-US" dirty="0"/>
              <a:t>음료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</a:p>
          <a:p>
            <a:r>
              <a:rPr lang="ko-KR" altLang="en-US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표 형태로 </a:t>
            </a:r>
            <a:r>
              <a:rPr lang="ko-KR" altLang="en-US" b="1" dirty="0"/>
              <a:t>객체 → 속성 → 기능</a:t>
            </a:r>
            <a:r>
              <a:rPr lang="ko-KR" altLang="en-US" dirty="0"/>
              <a:t> 을 먼저 설계하고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설계가 끝나면 </a:t>
            </a:r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dirty="0"/>
              <a:t>C# </a:t>
            </a:r>
            <a:r>
              <a:rPr lang="ko-KR" altLang="en-US" dirty="0"/>
              <a:t>클래스로 구현하게 하면 좋습니다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23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4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들을 묶어서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 ‘</a:t>
            </a:r>
            <a:r>
              <a:rPr lang="ko-KR" altLang="en-US" dirty="0"/>
              <a:t>자료형</a:t>
            </a:r>
            <a:r>
              <a:rPr lang="en-US" altLang="ko-KR" dirty="0"/>
              <a:t>’</a:t>
            </a:r>
            <a:r>
              <a:rPr lang="ko-KR" altLang="en-US" dirty="0"/>
              <a:t>으로 만드는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구조체를 </a:t>
            </a:r>
            <a:r>
              <a:rPr lang="ko-KR" altLang="en-US" dirty="0" err="1"/>
              <a:t>안쓰면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Name = ‘</a:t>
            </a:r>
            <a:r>
              <a:rPr lang="ko-KR" altLang="en-US" dirty="0"/>
              <a:t>홍길동</a:t>
            </a:r>
            <a:r>
              <a:rPr lang="en-US" altLang="ko-KR" dirty="0"/>
              <a:t>’</a:t>
            </a:r>
          </a:p>
          <a:p>
            <a:r>
              <a:rPr lang="en-US" altLang="ko-KR" dirty="0"/>
              <a:t>Nam2 = ‘</a:t>
            </a:r>
            <a:r>
              <a:rPr lang="ko-KR" altLang="en-US" dirty="0" err="1"/>
              <a:t>성춘향</a:t>
            </a:r>
            <a:r>
              <a:rPr lang="en-US" altLang="ko-KR" dirty="0"/>
              <a:t>‘ 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19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클래스</a:t>
            </a:r>
            <a:r>
              <a:rPr lang="en-US" altLang="ko-KR" b="1" dirty="0"/>
              <a:t>(Class)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객체를 만들기 위한 </a:t>
            </a:r>
            <a:r>
              <a:rPr lang="en-US" altLang="ko-KR" dirty="0"/>
              <a:t>"</a:t>
            </a:r>
            <a:r>
              <a:rPr lang="ko-KR" altLang="en-US" dirty="0"/>
              <a:t>설계도</a:t>
            </a:r>
            <a:r>
              <a:rPr lang="en-US" altLang="ko-KR" dirty="0"/>
              <a:t>(</a:t>
            </a:r>
            <a:r>
              <a:rPr lang="ko-KR" altLang="en-US" dirty="0"/>
              <a:t>틀</a:t>
            </a:r>
            <a:r>
              <a:rPr lang="en-US" altLang="ko-KR" dirty="0"/>
              <a:t>)"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3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필드</a:t>
            </a:r>
            <a:r>
              <a:rPr lang="en-US" altLang="ko-KR" b="1" dirty="0"/>
              <a:t>(Field):</a:t>
            </a:r>
            <a:r>
              <a:rPr lang="en-US" altLang="ko-KR" b="1" baseline="0" dirty="0"/>
              <a:t> </a:t>
            </a:r>
            <a:r>
              <a:rPr lang="ko-KR" altLang="en-US" dirty="0"/>
              <a:t>클래스 안에 선언된 </a:t>
            </a:r>
            <a:r>
              <a:rPr lang="ko-KR" altLang="en-US" b="1" dirty="0"/>
              <a:t>변수</a:t>
            </a:r>
            <a:endParaRPr lang="en-US" altLang="ko-KR" b="1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(Property): </a:t>
            </a:r>
            <a:r>
              <a:rPr lang="ko-KR" altLang="en-US" dirty="0"/>
              <a:t>필드를 외부에 </a:t>
            </a:r>
            <a:r>
              <a:rPr lang="ko-KR" altLang="en-US" b="1" dirty="0"/>
              <a:t>제어 가능하게 만든 메서드 형태 </a:t>
            </a:r>
            <a:r>
              <a:rPr lang="en-US" altLang="ko-KR" b="1" dirty="0"/>
              <a:t>(</a:t>
            </a:r>
            <a:r>
              <a:rPr lang="ko-KR" altLang="en-US" b="1" dirty="0"/>
              <a:t>뒤에 나옴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설계에서는 </a:t>
            </a:r>
            <a:r>
              <a:rPr lang="en-US" altLang="ko-KR" dirty="0"/>
              <a:t>"</a:t>
            </a:r>
            <a:r>
              <a:rPr lang="ko-KR" altLang="en-US" dirty="0"/>
              <a:t>속성</a:t>
            </a:r>
            <a:r>
              <a:rPr lang="en-US" altLang="ko-KR" dirty="0"/>
              <a:t>"</a:t>
            </a:r>
            <a:r>
              <a:rPr lang="ko-KR" altLang="en-US" dirty="0"/>
              <a:t>이라고 부르는 게 맞고</a:t>
            </a:r>
            <a:r>
              <a:rPr lang="en-US" altLang="ko-KR" dirty="0"/>
              <a:t>, </a:t>
            </a:r>
            <a:r>
              <a:rPr lang="ko-KR" altLang="en-US" dirty="0"/>
              <a:t>필드는 코드 구현할 때 사용하는 용어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속성</a:t>
            </a:r>
            <a:r>
              <a:rPr lang="en-US" altLang="ko-KR" b="1" dirty="0"/>
              <a:t>(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r>
              <a:rPr lang="ko-KR" altLang="en-US" dirty="0"/>
              <a:t> 만 가지고 있어도 객체로 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기능</a:t>
            </a:r>
            <a:r>
              <a:rPr lang="en-US" altLang="ko-KR" b="1" dirty="0"/>
              <a:t>(Functionality): </a:t>
            </a:r>
            <a:r>
              <a:rPr lang="ko-KR" altLang="en-US" b="1" dirty="0"/>
              <a:t>객체가 할 수 있는 일</a:t>
            </a:r>
            <a:r>
              <a:rPr lang="en-US" altLang="ko-KR" dirty="0"/>
              <a:t>(</a:t>
            </a:r>
            <a:r>
              <a:rPr lang="ko-KR" altLang="en-US" dirty="0"/>
              <a:t>행동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b="1" dirty="0"/>
              <a:t>설계</a:t>
            </a:r>
            <a:r>
              <a:rPr lang="ko-KR" altLang="en-US" dirty="0"/>
              <a:t>에서 표현 </a:t>
            </a:r>
            <a:r>
              <a:rPr lang="en-US" altLang="ko-KR" dirty="0"/>
              <a:t>(</a:t>
            </a:r>
            <a:r>
              <a:rPr lang="ko-KR" altLang="en-US" dirty="0"/>
              <a:t>돈</a:t>
            </a:r>
            <a:r>
              <a:rPr lang="ko-KR" altLang="en-US" baseline="0" dirty="0"/>
              <a:t> 내기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음료 투하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en-US" altLang="ko-KR" b="1" dirty="0"/>
              <a:t>(Method: )</a:t>
            </a:r>
            <a:r>
              <a:rPr lang="ko-KR" altLang="en-US" b="1" dirty="0"/>
              <a:t>코드로 구현된 행동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8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 </a:t>
            </a:r>
            <a:r>
              <a:rPr lang="ko-KR" altLang="en-US" dirty="0"/>
              <a:t>필드는 인스턴스에서도 바로 사용 가능하지만 권장되지 않음</a:t>
            </a:r>
            <a:endParaRPr lang="en-US" altLang="ko-KR" b="1" dirty="0"/>
          </a:p>
          <a:p>
            <a:r>
              <a:rPr lang="en-US" altLang="ko-KR" b="1" dirty="0"/>
              <a:t>public</a:t>
            </a:r>
            <a:r>
              <a:rPr lang="ko-KR" altLang="en-US" dirty="0"/>
              <a:t> 으로 만들면 객체 밖에서도 바로 접근 가능</a:t>
            </a:r>
            <a:endParaRPr lang="en-US" altLang="ko-KR" dirty="0"/>
          </a:p>
          <a:p>
            <a:endParaRPr lang="en-US" altLang="ko-KR" b="1" dirty="0"/>
          </a:p>
          <a:p>
            <a:r>
              <a:rPr lang="en-US" altLang="ko-KR" dirty="0"/>
              <a:t>Why?) </a:t>
            </a:r>
            <a:r>
              <a:rPr lang="ko-KR" altLang="en-US" dirty="0"/>
              <a:t>하지만 왜 권장 안 하냐</a:t>
            </a:r>
            <a:r>
              <a:rPr lang="en-US" altLang="ko-KR" dirty="0"/>
              <a:t>?</a:t>
            </a:r>
            <a:endParaRPr lang="en-US" altLang="ko-KR" b="1" dirty="0"/>
          </a:p>
          <a:p>
            <a:r>
              <a:rPr lang="ko-KR" altLang="en-US" b="1" dirty="0"/>
              <a:t>캡슐화</a:t>
            </a:r>
            <a:r>
              <a:rPr lang="ko-KR" altLang="en-US" dirty="0"/>
              <a:t> 원칙 위반</a:t>
            </a:r>
          </a:p>
          <a:p>
            <a:r>
              <a:rPr lang="ko-KR" altLang="en-US" dirty="0"/>
              <a:t>외부에서 마음대로 데이터를 바꾸면 객체의 안정성이 깨짐</a:t>
            </a:r>
          </a:p>
          <a:p>
            <a:r>
              <a:rPr lang="ko-KR" altLang="en-US" b="1" dirty="0"/>
              <a:t>속성</a:t>
            </a:r>
            <a:r>
              <a:rPr lang="en-US" altLang="ko-KR" b="1" dirty="0"/>
              <a:t>(Property, get/set)</a:t>
            </a:r>
            <a:r>
              <a:rPr lang="ko-KR" altLang="en-US" dirty="0"/>
              <a:t> 을 통해 간접 접근하는 게 좋음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this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현재 객체의 필드를 가리키는 키워드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r>
              <a:rPr lang="ko-KR" altLang="en-US" dirty="0"/>
              <a:t>사용 이유 </a:t>
            </a:r>
            <a:r>
              <a:rPr lang="en-US" altLang="ko-KR" dirty="0"/>
              <a:t>: </a:t>
            </a:r>
          </a:p>
          <a:p>
            <a:r>
              <a:rPr lang="ko-KR" altLang="en-US" b="1" dirty="0"/>
              <a:t>필드와 메서드 매개변수 이름이 같을 때</a:t>
            </a:r>
            <a:r>
              <a:rPr lang="ko-KR" altLang="en-US" dirty="0"/>
              <a:t> 구별하기 위함</a:t>
            </a:r>
          </a:p>
          <a:p>
            <a:r>
              <a:rPr lang="ko-KR" altLang="en-US" dirty="0"/>
              <a:t>필드를 명확히 가리킬 때 사용</a:t>
            </a:r>
            <a:endParaRPr lang="en-US" altLang="ko-KR" dirty="0"/>
          </a:p>
          <a:p>
            <a:r>
              <a:rPr lang="en-US" altLang="ko-KR" dirty="0"/>
              <a:t>https://www.notion.so/this-1edd6fe891f2807f9528e017c3c1acb5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47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접근 </a:t>
            </a:r>
            <a:r>
              <a:rPr lang="ko-KR" altLang="en-US" b="1" dirty="0" err="1"/>
              <a:t>제어란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클래스나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메서드 등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br>
              <a:rPr lang="ko-KR" altLang="en-US" dirty="0"/>
            </a:br>
            <a:r>
              <a:rPr lang="en-US" altLang="ko-KR" b="1" dirty="0"/>
              <a:t>"</a:t>
            </a:r>
            <a:r>
              <a:rPr lang="ko-KR" altLang="en-US" b="1" dirty="0"/>
              <a:t>어디에서 사용할 수 있는지</a:t>
            </a:r>
            <a:r>
              <a:rPr lang="en-US" altLang="ko-KR" b="1" dirty="0"/>
              <a:t>(</a:t>
            </a:r>
            <a:r>
              <a:rPr lang="ko-KR" altLang="en-US" b="1" dirty="0"/>
              <a:t>접근 범위</a:t>
            </a:r>
            <a:r>
              <a:rPr lang="en-US" altLang="ko-KR" b="1" dirty="0"/>
              <a:t>)"</a:t>
            </a:r>
            <a:r>
              <a:rPr lang="ko-KR" altLang="en-US" dirty="0"/>
              <a:t> 를 정하는 규칙입니다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✔ </a:t>
            </a:r>
            <a:r>
              <a:rPr lang="ko-KR" altLang="en-US" b="1" dirty="0"/>
              <a:t>목적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불필요한 접근 차단</a:t>
            </a:r>
            <a:endParaRPr lang="ko-KR" altLang="en-US" dirty="0"/>
          </a:p>
          <a:p>
            <a:r>
              <a:rPr lang="ko-KR" altLang="en-US" b="1" dirty="0"/>
              <a:t>데이터 보호</a:t>
            </a:r>
            <a:r>
              <a:rPr lang="en-US" altLang="ko-KR" b="1" dirty="0"/>
              <a:t>(</a:t>
            </a:r>
            <a:r>
              <a:rPr lang="ko-KR" altLang="en-US" b="1" dirty="0"/>
              <a:t>캡슐화</a:t>
            </a:r>
            <a:r>
              <a:rPr lang="en-US" altLang="ko-KR" b="1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internal : </a:t>
            </a:r>
            <a:r>
              <a:rPr lang="ko-KR" altLang="en-US" dirty="0"/>
              <a:t>다른 프로젝트에서는 접근 불가</a:t>
            </a:r>
            <a:endParaRPr lang="en-US" altLang="ko-KR" dirty="0"/>
          </a:p>
          <a:p>
            <a:r>
              <a:rPr lang="en-US" altLang="ko-KR" dirty="0"/>
              <a:t>protected 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관계일 때만 접근 가능</a:t>
            </a:r>
            <a:endParaRPr lang="en-US" altLang="ko-KR" dirty="0"/>
          </a:p>
          <a:p>
            <a:r>
              <a:rPr lang="en-US" altLang="ko-KR" dirty="0"/>
              <a:t>private : </a:t>
            </a:r>
            <a:r>
              <a:rPr lang="ko-KR" altLang="en-US" dirty="0"/>
              <a:t>외부에서 절대 접근 불가</a:t>
            </a:r>
            <a:endParaRPr lang="en-US" altLang="ko-KR" dirty="0"/>
          </a:p>
          <a:p>
            <a:r>
              <a:rPr lang="ko-KR" altLang="en-US" b="1" dirty="0"/>
              <a:t>가장 많이 쓰임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✔ </a:t>
            </a:r>
            <a:r>
              <a:rPr lang="ko-KR" altLang="en-US" b="1" dirty="0"/>
              <a:t>데이터 은닉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  <a:r>
              <a:rPr lang="ko-KR" altLang="en-US" dirty="0"/>
              <a:t>의 핵심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67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➡ </a:t>
            </a:r>
            <a:r>
              <a:rPr lang="ko-KR" altLang="en-US" b="1" dirty="0"/>
              <a:t>클래스는 기본 </a:t>
            </a:r>
            <a:r>
              <a:rPr lang="en-US" altLang="ko-KR" b="1" dirty="0"/>
              <a:t>internal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ko-KR" altLang="en-US" b="1" dirty="0"/>
              <a:t>멤버</a:t>
            </a:r>
            <a:r>
              <a:rPr lang="en-US" altLang="ko-KR" b="1" dirty="0"/>
              <a:t>(</a:t>
            </a:r>
            <a:r>
              <a:rPr lang="ko-KR" altLang="en-US" b="1" dirty="0"/>
              <a:t>필드</a:t>
            </a:r>
            <a:r>
              <a:rPr lang="en-US" altLang="ko-KR" b="1" dirty="0"/>
              <a:t>, </a:t>
            </a:r>
            <a:r>
              <a:rPr lang="ko-KR" altLang="en-US" b="1" dirty="0"/>
              <a:t>메서드</a:t>
            </a:r>
            <a:r>
              <a:rPr lang="en-US" altLang="ko-KR" b="1" dirty="0"/>
              <a:t>)</a:t>
            </a:r>
            <a:r>
              <a:rPr lang="ko-KR" altLang="en-US" b="1" dirty="0"/>
              <a:t>는 기본 </a:t>
            </a:r>
            <a:r>
              <a:rPr lang="en-US" altLang="ko-KR" b="1" dirty="0"/>
              <a:t>private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5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get: </a:t>
            </a:r>
            <a:r>
              <a:rPr lang="ko-KR" altLang="en-US" dirty="0"/>
              <a:t>값을 가져갈 때 동작</a:t>
            </a:r>
            <a:endParaRPr lang="en-US" altLang="ko-KR" dirty="0"/>
          </a:p>
          <a:p>
            <a:r>
              <a:rPr lang="en-US" altLang="ko-KR" dirty="0"/>
              <a:t>set: </a:t>
            </a:r>
            <a:r>
              <a:rPr lang="ko-KR" altLang="en-US" dirty="0"/>
              <a:t>값을 넣을 때 동작</a:t>
            </a:r>
            <a:endParaRPr lang="en-US" altLang="ko-KR" dirty="0"/>
          </a:p>
          <a:p>
            <a:r>
              <a:rPr lang="en-US" altLang="ko-KR" dirty="0"/>
              <a:t>value:</a:t>
            </a:r>
            <a:r>
              <a:rPr lang="en-US" altLang="ko-KR" baseline="0" dirty="0"/>
              <a:t> set</a:t>
            </a:r>
            <a:r>
              <a:rPr lang="ko-KR" altLang="en-US" baseline="0" dirty="0"/>
              <a:t>에 전달된 값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94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8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객체가 만들어질 때 자동으로 실행되는 특별한 메서드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객체에 초기값 설정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8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4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콜렉터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b="1" dirty="0"/>
              <a:t>더 이상 사용되지 않는 객체</a:t>
            </a:r>
            <a:r>
              <a:rPr lang="en-US" altLang="ko-KR" dirty="0"/>
              <a:t>(</a:t>
            </a:r>
            <a:r>
              <a:rPr lang="ko-KR" altLang="en-US" dirty="0"/>
              <a:t>쓰레기 </a:t>
            </a:r>
            <a:r>
              <a:rPr lang="en-US" altLang="ko-KR" dirty="0"/>
              <a:t>= Garbage)</a:t>
            </a:r>
            <a:r>
              <a:rPr lang="ko-KR" altLang="en-US" dirty="0"/>
              <a:t>를 </a:t>
            </a:r>
            <a:r>
              <a:rPr lang="ko-KR" altLang="en-US" b="1" dirty="0"/>
              <a:t>자동으로 찾아서 메모리에서 없애주는 기술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하지만 </a:t>
            </a:r>
            <a:r>
              <a:rPr lang="en-US" altLang="ko-KR" b="1" dirty="0"/>
              <a:t>C#</a:t>
            </a:r>
            <a:r>
              <a:rPr lang="ko-KR" altLang="en-US" dirty="0"/>
              <a:t> 은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개발자가 객체를 만들면 → 메모리에 올라감</a:t>
            </a:r>
          </a:p>
          <a:p>
            <a:r>
              <a:rPr lang="ko-KR" altLang="en-US" b="1" dirty="0"/>
              <a:t>필요 없어지면 </a:t>
            </a:r>
            <a:r>
              <a:rPr lang="en-US" altLang="ko-KR" b="1" dirty="0"/>
              <a:t>CLR</a:t>
            </a:r>
            <a:r>
              <a:rPr lang="ko-KR" altLang="en-US" b="1" dirty="0"/>
              <a:t>이 알아서 삭제</a:t>
            </a:r>
            <a:r>
              <a:rPr lang="en-US" altLang="ko-KR" b="1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(GC</a:t>
            </a:r>
            <a:r>
              <a:rPr lang="ko-KR" altLang="en-US" dirty="0"/>
              <a:t>가 자동 수행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👉 </a:t>
            </a:r>
            <a:r>
              <a:rPr lang="ko-KR" altLang="en-US" b="1" dirty="0"/>
              <a:t>그래서 </a:t>
            </a:r>
            <a:r>
              <a:rPr lang="en-US" altLang="ko-KR" b="1" dirty="0"/>
              <a:t>C#</a:t>
            </a:r>
            <a:r>
              <a:rPr lang="ko-KR" altLang="en-US" b="1" dirty="0"/>
              <a:t>은 </a:t>
            </a:r>
            <a:r>
              <a:rPr lang="en-US" altLang="ko-KR" b="1" dirty="0"/>
              <a:t>"</a:t>
            </a:r>
            <a:r>
              <a:rPr lang="ko-KR" altLang="en-US" b="1" dirty="0"/>
              <a:t>메모리 관리가 자동</a:t>
            </a:r>
            <a:r>
              <a:rPr lang="en-US" altLang="ko-KR" b="1" dirty="0"/>
              <a:t>"</a:t>
            </a:r>
            <a:r>
              <a:rPr lang="ko-KR" altLang="en-US" dirty="0"/>
              <a:t> 이라고 부릅니다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객체 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객체는 </a:t>
            </a:r>
            <a:r>
              <a:rPr lang="ko-KR" altLang="en-US" b="1" dirty="0" err="1"/>
              <a:t>힙</a:t>
            </a:r>
            <a:r>
              <a:rPr lang="en-US" altLang="ko-KR" b="1" dirty="0"/>
              <a:t>(Heap)</a:t>
            </a:r>
            <a:r>
              <a:rPr lang="ko-KR" altLang="en-US" dirty="0"/>
              <a:t> 메모리에 올라감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사용</a:t>
            </a:r>
            <a:endParaRPr lang="en-US" altLang="ko-KR" dirty="0"/>
          </a:p>
          <a:p>
            <a:r>
              <a:rPr lang="ko-KR" altLang="en-US" dirty="0"/>
              <a:t>객체 참조 해제</a:t>
            </a:r>
            <a:endParaRPr lang="en-US" altLang="ko-KR" dirty="0"/>
          </a:p>
          <a:p>
            <a:r>
              <a:rPr lang="ko-KR" altLang="en-US" dirty="0" err="1"/>
              <a:t>가비지</a:t>
            </a:r>
            <a:r>
              <a:rPr lang="ko-KR" altLang="en-US" dirty="0"/>
              <a:t> 컬렉션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해제를 안 하면 객체가 메모리에 남아서 메모리 누수 위험</a:t>
            </a:r>
            <a:endParaRPr lang="en-US" altLang="ko-KR" dirty="0"/>
          </a:p>
          <a:p>
            <a:r>
              <a:rPr lang="ko-KR" altLang="en-US" b="1" dirty="0"/>
              <a:t>✅ </a:t>
            </a:r>
            <a:r>
              <a:rPr lang="en-US" altLang="ko-KR" b="1" dirty="0"/>
              <a:t>4. </a:t>
            </a:r>
            <a:r>
              <a:rPr lang="ko-KR" altLang="en-US" b="1" dirty="0"/>
              <a:t>그런데</a:t>
            </a:r>
            <a:r>
              <a:rPr lang="en-US" altLang="ko-KR" b="1" dirty="0"/>
              <a:t>, C#</a:t>
            </a:r>
            <a:r>
              <a:rPr lang="ko-KR" altLang="en-US" b="1" dirty="0"/>
              <a:t>은 안전장치가 있음</a:t>
            </a:r>
            <a:r>
              <a:rPr lang="en-US" altLang="ko-KR" b="1" dirty="0"/>
              <a:t>!</a:t>
            </a:r>
          </a:p>
          <a:p>
            <a:r>
              <a:rPr lang="ko-KR" altLang="en-US" b="1" dirty="0"/>
              <a:t>중요 포인트</a:t>
            </a:r>
            <a:endParaRPr lang="ko-KR" altLang="en-US" dirty="0"/>
          </a:p>
          <a:p>
            <a:r>
              <a:rPr lang="en-US" altLang="ko-KR" dirty="0"/>
              <a:t>C#</a:t>
            </a:r>
            <a:r>
              <a:rPr lang="ko-KR" altLang="en-US" dirty="0"/>
              <a:t>에서는 </a:t>
            </a:r>
            <a:r>
              <a:rPr lang="ko-KR" altLang="en-US" b="1" dirty="0"/>
              <a:t>변수가 코드 블록</a:t>
            </a:r>
            <a:r>
              <a:rPr lang="en-US" altLang="ko-KR" b="1" dirty="0"/>
              <a:t>(</a:t>
            </a:r>
            <a:r>
              <a:rPr lang="ko-KR" altLang="en-US" b="1" dirty="0"/>
              <a:t>중괄호 </a:t>
            </a:r>
            <a:r>
              <a:rPr lang="en-US" altLang="ko-KR" b="1" dirty="0"/>
              <a:t>{})</a:t>
            </a:r>
            <a:r>
              <a:rPr lang="ko-KR" altLang="en-US" dirty="0"/>
              <a:t> 을 벗어나면 </a:t>
            </a:r>
            <a:r>
              <a:rPr lang="ko-KR" altLang="en-US" b="1" dirty="0"/>
              <a:t>자동으로 참조 해제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SomeMethod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Car </a:t>
            </a:r>
            <a:r>
              <a:rPr lang="en-US" altLang="ko-KR" dirty="0" err="1"/>
              <a:t>myCar</a:t>
            </a:r>
            <a:r>
              <a:rPr lang="en-US" altLang="ko-KR" dirty="0"/>
              <a:t> = new Car("</a:t>
            </a:r>
            <a:r>
              <a:rPr lang="ko-KR" altLang="en-US" dirty="0"/>
              <a:t>파란색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} // </a:t>
            </a:r>
            <a:r>
              <a:rPr lang="ko-KR" altLang="en-US" dirty="0"/>
              <a:t>메서드 끝 → </a:t>
            </a:r>
            <a:r>
              <a:rPr lang="en-US" altLang="ko-KR" dirty="0" err="1"/>
              <a:t>myCar</a:t>
            </a:r>
            <a:r>
              <a:rPr lang="en-US" altLang="ko-KR" dirty="0"/>
              <a:t> </a:t>
            </a:r>
            <a:r>
              <a:rPr lang="ko-KR" altLang="en-US" dirty="0"/>
              <a:t>참조 해제 → </a:t>
            </a:r>
            <a:r>
              <a:rPr lang="en-US" altLang="ko-KR" dirty="0"/>
              <a:t>GC </a:t>
            </a:r>
            <a:r>
              <a:rPr lang="ko-KR" altLang="en-US" dirty="0"/>
              <a:t>대상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49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1234-3408-0EA1-DE03-EEE307AA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AFF8B-D238-9ECB-824B-F73822C30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B833A9-A05C-74AA-5BCF-A4B11BEF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응용 실습은 수업 외적인 내용이 포함되고 직접 검색하는 것을 활용해서 문제를 해결하는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0B79E-9736-E135-B9D5-3C01447CA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71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0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➡ </a:t>
            </a:r>
            <a:r>
              <a:rPr lang="en-US" altLang="ko-KR" dirty="0"/>
              <a:t>john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school_a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네임스페이스의 </a:t>
            </a:r>
            <a:r>
              <a:rPr lang="en-US" altLang="ko-KR" b="1" dirty="0"/>
              <a:t>School</a:t>
            </a:r>
            <a:r>
              <a:rPr lang="ko-KR" altLang="en-US" dirty="0"/>
              <a:t> 클래스 객체 </a:t>
            </a:r>
            <a:r>
              <a:rPr lang="en-US" altLang="ko-KR" dirty="0"/>
              <a:t>: </a:t>
            </a:r>
            <a:r>
              <a:rPr lang="en-US" altLang="ko-KR" b="1" dirty="0" err="1"/>
              <a:t>school_b</a:t>
            </a:r>
            <a:endParaRPr lang="ko-KR" altLang="en-US" dirty="0"/>
          </a:p>
          <a:p>
            <a:r>
              <a:rPr lang="ko-KR" altLang="en-US" b="1" dirty="0"/>
              <a:t>✔ 같은 이름</a:t>
            </a:r>
            <a:r>
              <a:rPr lang="en-US" altLang="ko-KR" b="1" dirty="0"/>
              <a:t>(School) </a:t>
            </a:r>
            <a:r>
              <a:rPr lang="ko-KR" altLang="en-US" b="1" dirty="0"/>
              <a:t>이지만 충돌하지 않고 구분됨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네임스페이스 사용하는 이유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코드 충돌 방지</a:t>
            </a:r>
            <a:r>
              <a:rPr lang="en-US" altLang="ko-KR" dirty="0"/>
              <a:t>: </a:t>
            </a:r>
            <a:r>
              <a:rPr lang="ko-KR" altLang="en-US" dirty="0"/>
              <a:t>같은 이름의 클래스가 여러 라이브러리에서 정의될 때 충돌 예방</a:t>
            </a:r>
          </a:p>
          <a:p>
            <a:r>
              <a:rPr lang="ko-KR" altLang="en-US" dirty="0"/>
              <a:t>코드 조직화</a:t>
            </a:r>
            <a:r>
              <a:rPr lang="en-US" altLang="ko-KR" dirty="0"/>
              <a:t>: </a:t>
            </a:r>
            <a:r>
              <a:rPr lang="ko-KR" altLang="en-US" dirty="0"/>
              <a:t>관련 클래스와 함수를 그룹화</a:t>
            </a:r>
            <a:endParaRPr lang="en-US" altLang="ko-KR" dirty="0"/>
          </a:p>
          <a:p>
            <a:r>
              <a:rPr lang="ko-KR" altLang="en-US" dirty="0"/>
              <a:t>유지보수 편리</a:t>
            </a:r>
            <a:r>
              <a:rPr lang="en-US" altLang="ko-KR" dirty="0"/>
              <a:t>: </a:t>
            </a:r>
            <a:r>
              <a:rPr lang="ko-KR" altLang="en-US" dirty="0"/>
              <a:t>네임스페이스로 구분하면 코드 찾기 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8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john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클래스와 </a:t>
            </a:r>
            <a:r>
              <a:rPr lang="en-US" altLang="ko-KR" dirty="0" err="1"/>
              <a:t>linda</a:t>
            </a:r>
            <a:r>
              <a:rPr lang="ko-KR" altLang="en-US" dirty="0"/>
              <a:t>의 </a:t>
            </a:r>
            <a:r>
              <a:rPr lang="en-US" altLang="ko-KR" dirty="0"/>
              <a:t>School </a:t>
            </a:r>
            <a:r>
              <a:rPr lang="ko-KR" altLang="en-US" dirty="0"/>
              <a:t>클래스는 이름만 같을 뿐 완전히 다른 클래스임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두개를 각각 </a:t>
            </a:r>
            <a:r>
              <a:rPr lang="en-US" altLang="ko-KR" dirty="0"/>
              <a:t>john, </a:t>
            </a:r>
            <a:r>
              <a:rPr lang="en-US" altLang="ko-KR" dirty="0" err="1"/>
              <a:t>linda</a:t>
            </a:r>
            <a:r>
              <a:rPr lang="en-US" altLang="ko-KR" dirty="0"/>
              <a:t> </a:t>
            </a:r>
            <a:r>
              <a:rPr lang="ko-KR" altLang="en-US" dirty="0"/>
              <a:t>라는 네임스페이스를 만들어서 구분하여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회색</a:t>
            </a:r>
            <a:r>
              <a:rPr lang="ko-KR" altLang="en-US" dirty="0"/>
              <a:t>으로 표시</a:t>
            </a:r>
            <a:r>
              <a:rPr lang="en-US" altLang="ko-KR" dirty="0"/>
              <a:t>: </a:t>
            </a:r>
            <a:r>
              <a:rPr lang="ko-KR" altLang="en-US" dirty="0"/>
              <a:t>현재 코드에서 사용 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네임스페이스 생략 가능하다 </a:t>
            </a:r>
            <a:r>
              <a:rPr lang="en-US" altLang="ko-KR" dirty="0"/>
              <a:t>= "</a:t>
            </a:r>
            <a:r>
              <a:rPr lang="ko-KR" altLang="en-US" dirty="0"/>
              <a:t>다른 네임스페이스에서 </a:t>
            </a:r>
            <a:r>
              <a:rPr lang="en-US" altLang="ko-KR" dirty="0"/>
              <a:t>using</a:t>
            </a:r>
            <a:r>
              <a:rPr lang="ko-KR" altLang="en-US" dirty="0"/>
              <a:t>으로 가져올 때</a:t>
            </a:r>
            <a:r>
              <a:rPr lang="en-US" altLang="ko-KR" dirty="0"/>
              <a:t>" 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같은 네임스페이스 안</a:t>
            </a:r>
            <a:r>
              <a:rPr lang="en-US" altLang="ko-KR" dirty="0"/>
              <a:t>: using</a:t>
            </a:r>
            <a:r>
              <a:rPr lang="ko-KR" altLang="en-US" dirty="0"/>
              <a:t>조차 필요 없음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77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응용 실습은 수업 외적인 내용이 포함되고 직접 검색하는 것을 활용해서 문제를 해결하는 실습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/>
              <a:t>부분 클래스</a:t>
            </a:r>
            <a:endParaRPr lang="en-US" altLang="ko-KR" dirty="0"/>
          </a:p>
          <a:p>
            <a:r>
              <a:rPr lang="ko-KR" altLang="en-US" dirty="0"/>
              <a:t>하나의 클래스를 여러 파일 또는 한 파일 내에서 여러 부분으로 나눠서 정의할 수 있게 해주는 문법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Why?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클래스를 관리하기 쉽게 분리하기 위해서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디자이너가 </a:t>
            </a:r>
            <a:r>
              <a:rPr lang="en-US" altLang="ko-KR" dirty="0"/>
              <a:t>UI</a:t>
            </a:r>
            <a:r>
              <a:rPr lang="ko-KR" altLang="en-US" dirty="0"/>
              <a:t>코드를 자동으로 작성하고</a:t>
            </a:r>
            <a:r>
              <a:rPr lang="en-US" altLang="ko-KR" dirty="0"/>
              <a:t>, </a:t>
            </a:r>
            <a:r>
              <a:rPr lang="ko-KR" altLang="en-US" dirty="0"/>
              <a:t>내가 작성하는 코드와 </a:t>
            </a:r>
            <a:r>
              <a:rPr lang="ko-KR" altLang="en-US" dirty="0" err="1"/>
              <a:t>합쳐짐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파일에 </a:t>
            </a:r>
            <a:r>
              <a:rPr lang="ko-KR" altLang="en-US" dirty="0" err="1"/>
              <a:t>나눠쓴</a:t>
            </a:r>
            <a:r>
              <a:rPr lang="ko-KR" altLang="en-US" dirty="0"/>
              <a:t> </a:t>
            </a:r>
            <a:r>
              <a:rPr lang="en-US" altLang="ko-KR" dirty="0"/>
              <a:t>Car </a:t>
            </a:r>
            <a:r>
              <a:rPr lang="ko-KR" altLang="en-US" dirty="0"/>
              <a:t>클래스 → 컴파일할 때 하나로 </a:t>
            </a:r>
            <a:r>
              <a:rPr lang="ko-KR" altLang="en-US" dirty="0" err="1"/>
              <a:t>합쳐짐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61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  <a:r>
              <a:rPr lang="en-US" altLang="ko-KR" dirty="0"/>
              <a:t>: </a:t>
            </a:r>
            <a:r>
              <a:rPr lang="ko-KR" altLang="en-US" b="1" dirty="0"/>
              <a:t>값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독립적인 </a:t>
            </a:r>
            <a:r>
              <a:rPr lang="ko-KR" altLang="en-US" dirty="0" err="1"/>
              <a:t>복제본</a:t>
            </a:r>
            <a:r>
              <a:rPr lang="ko-KR" altLang="en-US" dirty="0"/>
              <a:t> 생성</a:t>
            </a:r>
            <a:r>
              <a:rPr lang="en-US" altLang="ko-KR" dirty="0"/>
              <a:t>) - </a:t>
            </a:r>
            <a:r>
              <a:rPr lang="en-US" altLang="ko-KR" b="1" dirty="0"/>
              <a:t>Stack</a:t>
            </a:r>
            <a:r>
              <a:rPr lang="ko-KR" altLang="en-US" dirty="0"/>
              <a:t> 메모리에 주로 할당</a:t>
            </a:r>
            <a:endParaRPr lang="en-US" altLang="ko-KR" dirty="0"/>
          </a:p>
          <a:p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b="1" dirty="0"/>
              <a:t>참조 복사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같은 객체를 가리킴</a:t>
            </a:r>
            <a:r>
              <a:rPr lang="en-US" altLang="ko-KR" dirty="0"/>
              <a:t>) - </a:t>
            </a:r>
            <a:r>
              <a:rPr lang="en-US" altLang="ko-KR" b="1" dirty="0"/>
              <a:t>Heap</a:t>
            </a:r>
            <a:r>
              <a:rPr lang="ko-KR" altLang="en-US" dirty="0"/>
              <a:t> 메모리에 할당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Point p1 = new Point();</a:t>
            </a:r>
          </a:p>
          <a:p>
            <a:r>
              <a:rPr lang="en-US" altLang="ko-KR" dirty="0"/>
              <a:t>Point p2 = p1;   // p2</a:t>
            </a:r>
            <a:r>
              <a:rPr lang="ko-KR" altLang="en-US" dirty="0"/>
              <a:t>는 </a:t>
            </a:r>
            <a:r>
              <a:rPr lang="en-US" altLang="ko-KR" dirty="0"/>
              <a:t>p1</a:t>
            </a:r>
            <a:r>
              <a:rPr lang="ko-KR" altLang="en-US" dirty="0"/>
              <a:t>의 복사본</a:t>
            </a:r>
          </a:p>
          <a:p>
            <a:endParaRPr lang="ko-KR" altLang="en-US" dirty="0"/>
          </a:p>
          <a:p>
            <a:r>
              <a:rPr lang="en-US" altLang="ko-KR" dirty="0" err="1"/>
              <a:t>MyClass</a:t>
            </a:r>
            <a:r>
              <a:rPr lang="en-US" altLang="ko-KR" dirty="0"/>
              <a:t> c1 = new </a:t>
            </a:r>
            <a:r>
              <a:rPr lang="en-US" altLang="ko-KR" dirty="0" err="1"/>
              <a:t>MyClass</a:t>
            </a:r>
            <a:r>
              <a:rPr lang="en-US" altLang="ko-KR" dirty="0"/>
              <a:t>();</a:t>
            </a:r>
          </a:p>
          <a:p>
            <a:r>
              <a:rPr lang="en-US" altLang="ko-KR" dirty="0" err="1"/>
              <a:t>MyClass</a:t>
            </a:r>
            <a:r>
              <a:rPr lang="en-US" altLang="ko-KR" dirty="0"/>
              <a:t> c2 = c1; // c2</a:t>
            </a:r>
            <a:r>
              <a:rPr lang="ko-KR" altLang="en-US" dirty="0"/>
              <a:t>와 </a:t>
            </a:r>
            <a:r>
              <a:rPr lang="en-US" altLang="ko-KR" dirty="0"/>
              <a:t>c1</a:t>
            </a:r>
            <a:r>
              <a:rPr lang="ko-KR" altLang="en-US" dirty="0"/>
              <a:t>은 같은 객체를 공유</a:t>
            </a:r>
          </a:p>
          <a:p>
            <a:endParaRPr lang="en-US" altLang="ko-KR" dirty="0"/>
          </a:p>
          <a:p>
            <a:r>
              <a:rPr lang="ko-KR" altLang="en-US" dirty="0"/>
              <a:t>➡ 구조체는 </a:t>
            </a:r>
            <a:r>
              <a:rPr lang="ko-KR" altLang="en-US" b="1" dirty="0"/>
              <a:t>독립된 데이터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➡ 클래스는 </a:t>
            </a:r>
            <a:r>
              <a:rPr lang="ko-KR" altLang="en-US" b="1" dirty="0"/>
              <a:t>같은 데이터 공유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MSDN(</a:t>
            </a:r>
            <a:r>
              <a:rPr lang="en-US" altLang="ko-KR" b="1" dirty="0"/>
              <a:t>Microsoft Developer Network</a:t>
            </a:r>
            <a:r>
              <a:rPr lang="en-US" altLang="ko-KR" dirty="0"/>
              <a:t> ) : </a:t>
            </a:r>
            <a:r>
              <a:rPr lang="ko-KR" altLang="en-US" dirty="0"/>
              <a:t>마이크로소프트가 개발자들에게 제공하는 공식 문서 및 자료 모음</a:t>
            </a:r>
            <a:endParaRPr lang="en-US" altLang="ko-KR" dirty="0"/>
          </a:p>
          <a:p>
            <a:r>
              <a:rPr lang="ko-KR" altLang="en-US" b="1" dirty="0"/>
              <a:t>구조체는 소형 데이터</a:t>
            </a:r>
            <a:r>
              <a:rPr lang="en-US" altLang="ko-KR" dirty="0"/>
              <a:t>(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</a:t>
            </a:r>
            <a:r>
              <a:rPr lang="en-US" altLang="ko-KR" dirty="0"/>
              <a:t>)</a:t>
            </a:r>
            <a:r>
              <a:rPr lang="ko-KR" altLang="en-US" dirty="0"/>
              <a:t>에 적합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크고 복잡한 데이터 </a:t>
            </a:r>
            <a:r>
              <a:rPr lang="en-US" altLang="ko-KR" b="1" dirty="0"/>
              <a:t>-&gt; </a:t>
            </a:r>
            <a:r>
              <a:rPr lang="ko-KR" altLang="en-US" b="1" dirty="0"/>
              <a:t>클래스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Stack: </a:t>
            </a:r>
            <a:r>
              <a:rPr lang="ko-KR" altLang="en-US" dirty="0"/>
              <a:t>함수를 부르면 잠깐 넣고 바로 뺌 </a:t>
            </a:r>
            <a:r>
              <a:rPr lang="en-US" altLang="ko-KR" dirty="0" smtClean="0"/>
              <a:t>(</a:t>
            </a:r>
            <a:r>
              <a:rPr lang="ko-KR" altLang="en-US" smtClean="0"/>
              <a:t>지하철 공용 </a:t>
            </a:r>
            <a:r>
              <a:rPr lang="ko-KR" altLang="en-US" dirty="0"/>
              <a:t>사물함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Heap: new</a:t>
            </a:r>
            <a:r>
              <a:rPr lang="ko-KR" altLang="en-US" dirty="0"/>
              <a:t>로 만든 객체는 </a:t>
            </a:r>
            <a:r>
              <a:rPr lang="ko-KR" altLang="en-US" b="1" dirty="0"/>
              <a:t>프로그램이 끝날 때까지 남음 </a:t>
            </a:r>
            <a:r>
              <a:rPr lang="ko-KR" altLang="en-US" dirty="0"/>
              <a:t>개인 사물함 </a:t>
            </a:r>
            <a:r>
              <a:rPr lang="en-US" altLang="ko-KR" dirty="0"/>
              <a:t>(</a:t>
            </a:r>
            <a:r>
              <a:rPr lang="ko-KR" altLang="en-US" dirty="0"/>
              <a:t>길게 보관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76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0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0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함수를 </a:t>
            </a:r>
            <a:r>
              <a:rPr lang="en-US" altLang="ko-KR" dirty="0"/>
              <a:t>‘</a:t>
            </a:r>
            <a:r>
              <a:rPr lang="ko-KR" altLang="en-US" dirty="0"/>
              <a:t>간단한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’</a:t>
            </a:r>
            <a:r>
              <a:rPr lang="ko-KR" altLang="en-US" dirty="0"/>
              <a:t>으로 표현하는 방법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1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9BF9-4FCC-0282-F644-76EED7D1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5D730D-5A83-10B7-B2D0-84651FC14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2B2675-7DC0-CF61-8534-DA850BCE2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헛갈리더라도 </a:t>
            </a:r>
            <a:r>
              <a:rPr lang="en-US" altLang="ko-KR" dirty="0"/>
              <a:t>=&gt; </a:t>
            </a:r>
            <a:r>
              <a:rPr lang="ko-KR" altLang="en-US" dirty="0"/>
              <a:t>요 화살표가 나오면 람다식이라는 것을 인지하면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AF59A-2F25-B419-619C-D9C6C077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https://www.notion.so/1edd6fe891f280838b4cd5023f730df0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8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https://www.notion.so/1edd6fe891f280838b4cd5023f730df0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C2880-84E8-4802-A246-B2DAC6854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0A82CF-B350-B01B-6DA7-155F9415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EE3F-2E9A-4FD8-8B8A-8619F3E161C0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2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C1272-A03C-6AEE-CD60-878CBB04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A71FD-230A-8087-2E34-5D7C2F67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8E3A9-E2C4-0B1E-003E-9119E226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422B-0E68-47B5-84BB-CA2BDA8EE46C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76A13-7C19-042C-752D-38FE8767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5E5C6-08A8-0E41-2156-9D5563D4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AC48E-3FF6-9125-0ABC-4A169CC07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69601A-CC7F-1148-6767-50185D6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C256E-EA96-98BB-12C9-7653C17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C623F-179B-417F-99B6-50F6DF228D4B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7B46-3562-E4DB-95ED-4F688D18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5BB-91F2-0AA5-9D6D-1302B54E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F2EDC-CA73-EDF8-3F21-0A794C2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E185C-D63D-5EAA-3582-65F5CD9C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4434-3632-ADD5-B400-F8E210B0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2A197E-AB04-8920-BF6A-7676A469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4B3F-E4B3-CEEF-C15D-CBA53184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A3C37-987B-D5E0-E755-520E1BD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5CC1F-859B-D0DB-4A11-BE58DC8C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17570B-9A31-3D26-4882-32EF888C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23-C509-4DEA-8428-B50818F7970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4974D-2D5D-4824-9745-A471F566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280-384C-5969-2F52-4A15E57C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95DED-E894-6922-9B69-B8B9551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FBC65-9F67-1700-BEFA-2D94E9EE0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B9D2-3D5A-1046-7D71-F6B048875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6751B-DA4B-24A3-EF0F-4C8A4B52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482-EE74-4DBD-97F4-D0DAC0C0E4E5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DBAF5-B11B-30DA-7BD6-9C57517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BAC70C-D159-201E-C92E-0A2EC4BD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5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CACC-E8D3-E86C-6DF1-956A436E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453C3-AC70-DC2A-4763-6B5E806D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695C3F-28DB-41CE-12B7-A2405F14C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0204FA-E686-3EE5-F4DC-653448969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5699BD-AB12-416C-E66A-F275F75EF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23F44-B40B-52D3-7868-A5CFC23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96F15-38CD-EC83-0E79-3F206DAF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DE1D33-503C-2E39-B384-F8352FD7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4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30CC9-5858-0529-9C19-2E686543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F19AAE-5859-B285-F105-37370F4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82D76-7079-412D-848B-E1B9E7A6A286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7F63B5-5839-BC25-F3E6-A829D68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21E92-CA1D-59A7-607C-83E9C064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0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E7DA1C-08DE-867D-C461-CFB22DB4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FEB5-5F88-4F49-9108-1795E314F09F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22F13-8309-7F33-AE37-6A3D3627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5144-1580-83A5-F3DB-A1ABF55A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EAFB-92AC-F013-08E0-328F7827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3F047-1194-E836-75E8-F7C63D6B1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8D7C6-3BD0-55E4-C2E5-C0F5FB4C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2204D-B344-574E-3AAD-4AB329AC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ABBEE-D8D4-48AD-9887-4DC578B8A684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D1A389-C64C-7E96-186F-A1955A37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E3895-1FF0-9916-F2F9-C935F62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3A0BC-F373-508C-E10E-804DF2D6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571B77-F6C9-B857-F693-2F09C4EB0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E60D48-FA81-0A5D-1C61-5987894F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BF447-4FF9-E948-214C-240D1D94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A55C-F3DD-45DD-9D50-F8680410167D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CFA45-9BA6-3899-86B6-FB6587C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E1DF0-39BA-4577-917D-746C8D70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5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C6E2B-D8E2-3BF7-E1EC-31430390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78C8-96BA-B6AA-AE0C-BA9B0985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356D9-6C6E-2E0E-1016-EDD9ECAD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2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F5E23C3-0E3D-4E4E-8486-D7FB4C073DC1}" type="datetime1">
              <a:rPr lang="ko-KR" altLang="en-US" smtClean="0"/>
              <a:pPr/>
              <a:t>2025-05-11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F1CB7-8167-A752-0EF3-D60555273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2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443FBA-BAB9-5734-0849-9921A60E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53E2977C-D321-12B6-BB66-ED0315D8FE0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185089"/>
            <a:ext cx="1605231" cy="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etendard Black" panose="02000A03000000020004" pitchFamily="2" charset="-127"/>
          <a:ea typeface="Pretendard Black" panose="02000A03000000020004" pitchFamily="2" charset="-127"/>
          <a:cs typeface="Pretendard Black" panose="02000A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4228" y="2630027"/>
            <a:ext cx="5003543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C#</a:t>
            </a:r>
            <a:r>
              <a:rPr lang="ko-KR" altLang="en-US" dirty="0"/>
              <a:t> </a:t>
            </a:r>
            <a:r>
              <a:rPr lang="ko-KR" altLang="en-US"/>
              <a:t>심화 문법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학생</a:t>
            </a:r>
            <a:r>
              <a:rPr lang="en-US" altLang="ko-KR" dirty="0">
                <a:solidFill>
                  <a:srgbClr val="00B050"/>
                </a:solidFill>
              </a:rPr>
              <a:t>(Student) </a:t>
            </a:r>
            <a:r>
              <a:rPr lang="ko-KR" altLang="en-US" dirty="0">
                <a:solidFill>
                  <a:srgbClr val="00B050"/>
                </a:solidFill>
              </a:rPr>
              <a:t>정보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학생 정보를 담는 구조체를 정의하고</a:t>
            </a:r>
            <a:r>
              <a:rPr lang="en-US" altLang="ko-KR" sz="3200" dirty="0"/>
              <a:t>, 3</a:t>
            </a:r>
            <a:r>
              <a:rPr lang="ko-KR" altLang="en-US" sz="3200" dirty="0"/>
              <a:t>명의 학생 정보를 </a:t>
            </a:r>
            <a:r>
              <a:rPr lang="ko-KR" altLang="en-US" sz="3200" dirty="0" err="1"/>
              <a:t>입력받아</a:t>
            </a:r>
            <a:r>
              <a:rPr lang="en-US" altLang="ko-KR" sz="3200" dirty="0"/>
              <a:t> 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출력하세요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 dirty="0"/>
              <a:t>!)</a:t>
            </a:r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</a:t>
            </a:r>
            <a:r>
              <a:rPr lang="en-US" altLang="ko-KR" dirty="0"/>
              <a:t>Student</a:t>
            </a:r>
            <a:endParaRPr lang="en-US" altLang="ko-KR" sz="2800" dirty="0"/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dirty="0"/>
              <a:t>string name</a:t>
            </a:r>
            <a:r>
              <a:rPr lang="en-US" altLang="ko-KR" sz="2800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age</a:t>
            </a:r>
            <a:r>
              <a:rPr lang="en-US" altLang="ko-KR" sz="2800" dirty="0"/>
              <a:t>, </a:t>
            </a:r>
            <a:r>
              <a:rPr lang="en-US" altLang="ko-KR" dirty="0"/>
              <a:t>double score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입력받은</a:t>
            </a:r>
            <a:r>
              <a:rPr lang="ko-KR" altLang="en-US" sz="2800" dirty="0"/>
              <a:t> 학생들의 정보를 출력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3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객체지향  프로그래밍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0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EE8621-2BB5-BDB6-EF8D-F428530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물리적으로 존재하거나 개념적인 것 중에서 </a:t>
            </a:r>
            <a:r>
              <a:rPr lang="ko-KR" altLang="en-US" dirty="0">
                <a:solidFill>
                  <a:schemeClr val="accent1"/>
                </a:solidFill>
              </a:rPr>
              <a:t>다른 것과 식별 가능한 것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1"/>
                </a:solidFill>
              </a:rPr>
              <a:t>속성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필드</a:t>
            </a:r>
            <a:r>
              <a:rPr lang="en-US" altLang="ko-KR" dirty="0">
                <a:solidFill>
                  <a:schemeClr val="accent1"/>
                </a:solidFill>
              </a:rPr>
              <a:t>, field)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1"/>
                </a:solidFill>
              </a:rPr>
              <a:t>동작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en-US" altLang="ko-KR" dirty="0">
                <a:solidFill>
                  <a:schemeClr val="accent1"/>
                </a:solidFill>
              </a:rPr>
              <a:t>, method)</a:t>
            </a:r>
            <a:r>
              <a:rPr lang="ko-KR" altLang="en-US" dirty="0"/>
              <a:t>으로 구성</a:t>
            </a:r>
            <a:endParaRPr lang="en-US" altLang="ko-KR" dirty="0"/>
          </a:p>
          <a:p>
            <a:r>
              <a:rPr lang="en-US" altLang="ko-KR" dirty="0"/>
              <a:t>ex.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endParaRPr lang="en-US" altLang="ko-KR" dirty="0"/>
          </a:p>
          <a:p>
            <a:pPr lvl="1"/>
            <a:r>
              <a:rPr lang="ko-KR" altLang="en-US" dirty="0"/>
              <a:t>동작</a:t>
            </a:r>
            <a:r>
              <a:rPr lang="en-US" altLang="ko-KR" dirty="0"/>
              <a:t>: </a:t>
            </a:r>
            <a:r>
              <a:rPr lang="ko-KR" altLang="en-US" dirty="0"/>
              <a:t>공부하다</a:t>
            </a:r>
            <a:r>
              <a:rPr lang="en-US" altLang="ko-KR" dirty="0"/>
              <a:t>, </a:t>
            </a:r>
            <a:r>
              <a:rPr lang="ko-KR" altLang="en-US" dirty="0"/>
              <a:t>시험보다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FFD003-B47A-093C-0663-9C4D5C81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731D83-B78C-66AC-65BE-01176955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67733-364F-5DBA-F621-23B99B72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객체란</a:t>
            </a:r>
            <a:r>
              <a:rPr lang="en-US" altLang="ko-KR" dirty="0"/>
              <a:t>? (Object)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4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740081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데이터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속성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b="1" dirty="0"/>
              <a:t>와 해당 데이터에 작용하는 </a:t>
            </a:r>
            <a:r>
              <a:rPr lang="ko-KR" altLang="en-US" b="1" dirty="0">
                <a:solidFill>
                  <a:srgbClr val="00B050"/>
                </a:solidFill>
              </a:rPr>
              <a:t>동작</a:t>
            </a: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메서드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 을 </a:t>
            </a:r>
            <a:r>
              <a:rPr lang="ko-KR" altLang="en-US" b="1" dirty="0">
                <a:solidFill>
                  <a:schemeClr val="accent5"/>
                </a:solidFill>
              </a:rPr>
              <a:t>하나의 단위 </a:t>
            </a:r>
            <a:r>
              <a:rPr lang="en-US" altLang="ko-KR" b="1" dirty="0">
                <a:solidFill>
                  <a:schemeClr val="accent5"/>
                </a:solidFill>
              </a:rPr>
              <a:t>(</a:t>
            </a:r>
            <a:r>
              <a:rPr lang="ko-KR" altLang="en-US" b="1" dirty="0">
                <a:solidFill>
                  <a:schemeClr val="accent5"/>
                </a:solidFill>
              </a:rPr>
              <a:t>객체</a:t>
            </a:r>
            <a:r>
              <a:rPr lang="en-US" altLang="ko-KR" b="1" dirty="0">
                <a:solidFill>
                  <a:schemeClr val="accent5"/>
                </a:solidFill>
              </a:rPr>
              <a:t>)</a:t>
            </a:r>
            <a:r>
              <a:rPr lang="ko-KR" altLang="en-US" dirty="0"/>
              <a:t>로 묶어서</a:t>
            </a:r>
            <a:r>
              <a:rPr lang="en-US" altLang="ko-KR" dirty="0"/>
              <a:t>, </a:t>
            </a:r>
            <a:r>
              <a:rPr lang="ko-KR" altLang="en-US" b="1" dirty="0"/>
              <a:t>프로그램을 객체들의 상호작용으로 구성하는 프로그래밍 스타일</a:t>
            </a:r>
            <a:r>
              <a:rPr lang="en-US" altLang="ko-KR" b="1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객체지향의 </a:t>
            </a:r>
            <a:r>
              <a:rPr lang="en-US" altLang="ko-KR" dirty="0"/>
              <a:t>4</a:t>
            </a:r>
            <a:r>
              <a:rPr lang="ko-KR" altLang="en-US" dirty="0"/>
              <a:t>가지 특성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52337"/>
              </p:ext>
            </p:extLst>
          </p:nvPr>
        </p:nvGraphicFramePr>
        <p:xfrm>
          <a:off x="3072368" y="3756453"/>
          <a:ext cx="7581557" cy="22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1">
                  <a:extLst>
                    <a:ext uri="{9D8B030D-6E8A-4147-A177-3AD203B41FA5}">
                      <a16:colId xmlns:a16="http://schemas.microsoft.com/office/drawing/2014/main" val="1336291662"/>
                    </a:ext>
                  </a:extLst>
                </a:gridCol>
                <a:gridCol w="5907806">
                  <a:extLst>
                    <a:ext uri="{9D8B030D-6E8A-4147-A177-3AD203B41FA5}">
                      <a16:colId xmlns:a16="http://schemas.microsoft.com/office/drawing/2014/main" val="55008290"/>
                    </a:ext>
                  </a:extLst>
                </a:gridCol>
              </a:tblGrid>
              <a:tr h="4422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857337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캡슐화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데이터와 기능을 하나로 묶고</a:t>
                      </a:r>
                      <a:r>
                        <a:rPr lang="en-US" altLang="ko-KR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외부로부터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083933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상속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기존 클래스의 속성과 기능을 새로운 클래스에 물려줌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8295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다형성</a:t>
                      </a:r>
                      <a:endParaRPr lang="ko-KR" altLang="en-US" b="1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같은 기능 명령이 객체에 따라 다르게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772408"/>
                  </a:ext>
                </a:extLst>
              </a:tr>
              <a:tr h="464019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복잡한 내부는 숨기고 필요한 기능만 공개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57137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59243" y="4193677"/>
            <a:ext cx="1550961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 재사용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9244" y="467018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유지보수 용이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59243" y="5146697"/>
            <a:ext cx="1550963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확장성 좋음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9244" y="5623207"/>
            <a:ext cx="1550962" cy="39795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복잡도 감소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67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22D7D-547D-1F03-99D8-E0E2ED64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1D1-4BE8-72C9-393A-42E75144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(OOP, Object Oriented Programming)</a:t>
            </a:r>
            <a:r>
              <a:rPr lang="ko-KR" altLang="en-US" dirty="0"/>
              <a:t>에 있어서 객체</a:t>
            </a:r>
            <a:r>
              <a:rPr lang="en-US" altLang="ko-KR" dirty="0"/>
              <a:t>(Object)</a:t>
            </a:r>
            <a:r>
              <a:rPr lang="ko-KR" altLang="en-US" dirty="0"/>
              <a:t>를 표현하는 방식 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02352-6142-BC07-9D82-25032AE5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80919D-3CE3-E73F-1908-AC43C117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C15300-2A99-0C94-5DA7-168887DB1E48}"/>
              </a:ext>
            </a:extLst>
          </p:cNvPr>
          <p:cNvGrpSpPr/>
          <p:nvPr/>
        </p:nvGrpSpPr>
        <p:grpSpPr>
          <a:xfrm>
            <a:off x="3901875" y="3923282"/>
            <a:ext cx="4388249" cy="2555939"/>
            <a:chOff x="2913888" y="3534855"/>
            <a:chExt cx="4388249" cy="25559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5205FB-EA67-4945-5FEC-007763DF5BC8}"/>
                </a:ext>
              </a:extLst>
            </p:cNvPr>
            <p:cNvSpPr/>
            <p:nvPr/>
          </p:nvSpPr>
          <p:spPr>
            <a:xfrm>
              <a:off x="2913888" y="3534855"/>
              <a:ext cx="4388249" cy="25559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사람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707BB0-2CA9-522A-9F66-38910D606C7F}"/>
                </a:ext>
              </a:extLst>
            </p:cNvPr>
            <p:cNvSpPr/>
            <p:nvPr/>
          </p:nvSpPr>
          <p:spPr>
            <a:xfrm>
              <a:off x="3627992" y="4110085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6F3265-702B-A253-C505-8F0F8B934BE2}"/>
                </a:ext>
              </a:extLst>
            </p:cNvPr>
            <p:cNvSpPr/>
            <p:nvPr/>
          </p:nvSpPr>
          <p:spPr>
            <a:xfrm>
              <a:off x="3627992" y="4760862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시력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0B72EE3-C522-81CE-145E-E78406576A9B}"/>
                </a:ext>
              </a:extLst>
            </p:cNvPr>
            <p:cNvSpPr/>
            <p:nvPr/>
          </p:nvSpPr>
          <p:spPr>
            <a:xfrm>
              <a:off x="3627992" y="5411639"/>
              <a:ext cx="1401208" cy="4997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몸무게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필드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01D44E-FE5E-578C-B0AA-0B8CC6B302F9}"/>
                </a:ext>
              </a:extLst>
            </p:cNvPr>
            <p:cNvSpPr/>
            <p:nvPr/>
          </p:nvSpPr>
          <p:spPr>
            <a:xfrm>
              <a:off x="5210339" y="4110085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달리기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5E16B1-467F-42DC-5C16-A2EFBDE31639}"/>
                </a:ext>
              </a:extLst>
            </p:cNvPr>
            <p:cNvSpPr/>
            <p:nvPr/>
          </p:nvSpPr>
          <p:spPr>
            <a:xfrm>
              <a:off x="5210339" y="4760862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말하기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F35145-1D28-2F4E-8E57-7CD7B5F0D44C}"/>
                </a:ext>
              </a:extLst>
            </p:cNvPr>
            <p:cNvSpPr/>
            <p:nvPr/>
          </p:nvSpPr>
          <p:spPr>
            <a:xfrm>
              <a:off x="5210339" y="5411639"/>
              <a:ext cx="1771322" cy="4997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먹기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메소드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3385752" y="3254968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80885" y="3246245"/>
            <a:ext cx="1254941" cy="4324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동작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4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C8A04-B511-6353-A0A2-F6A2506E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EA920-D443-2862-BC82-F165A44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은 철저한 객체지향 프로그래밍 언어 </a:t>
            </a:r>
            <a:endParaRPr lang="en-US" altLang="ko-KR" dirty="0"/>
          </a:p>
          <a:p>
            <a:r>
              <a:rPr lang="ko-KR" altLang="en-US" dirty="0"/>
              <a:t>객체 간의 상호작용 관계로 프로그램을 해석</a:t>
            </a:r>
            <a:endParaRPr lang="en-US" altLang="ko-KR" dirty="0"/>
          </a:p>
          <a:p>
            <a:r>
              <a:rPr lang="ko-KR" altLang="en-US" dirty="0"/>
              <a:t>반대말은 절차지향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0BD9D-F636-20F9-1C89-7A57D49A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B484F2-FB33-C818-1024-CA37D0D5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2F99CE-A359-8EBB-8FF1-FADCD4B748A3}"/>
              </a:ext>
            </a:extLst>
          </p:cNvPr>
          <p:cNvSpPr/>
          <p:nvPr/>
        </p:nvSpPr>
        <p:spPr>
          <a:xfrm>
            <a:off x="2913012" y="4770415"/>
            <a:ext cx="1698171" cy="12279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48F5E1-FFFB-734A-26DD-444EE037BAFC}"/>
              </a:ext>
            </a:extLst>
          </p:cNvPr>
          <p:cNvSpPr/>
          <p:nvPr/>
        </p:nvSpPr>
        <p:spPr>
          <a:xfrm>
            <a:off x="5379173" y="3429000"/>
            <a:ext cx="1698171" cy="122790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03B5E1-87EA-ED70-A369-B0D2A87788EE}"/>
              </a:ext>
            </a:extLst>
          </p:cNvPr>
          <p:cNvSpPr/>
          <p:nvPr/>
        </p:nvSpPr>
        <p:spPr>
          <a:xfrm>
            <a:off x="7750629" y="4770415"/>
            <a:ext cx="1698171" cy="122790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B1A54C-5C51-9BED-E970-7412BC7EBDD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3762098" y="4042954"/>
            <a:ext cx="1617075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49E1-E018-D7D8-FF4D-BB1AFBC0D25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7077344" y="4042954"/>
            <a:ext cx="1522371" cy="727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F0A1AF-A0FB-F0C9-2515-0D50BC6A0F5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611183" y="5384369"/>
            <a:ext cx="313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CF58E-AD3C-A21C-C1AB-753CC4F4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366B7-0FAB-5A96-FA51-5E25B0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FB1D2-69CD-0654-3445-49127BAE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절차지향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카드 정보 읽어오기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결제 비용 입력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계좌 잔고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비용 인출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633E2-FC5C-C8FB-07FB-712D9122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161FD8-1672-D443-A132-20DFBF8F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2" y="1422998"/>
            <a:ext cx="7130948" cy="475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00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61D3-35DB-1C00-0D54-33971C8D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3F73-E7AA-E60C-6BD9-8FE7C1C56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74EB6-2DAB-1B30-08EF-66B52F66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객체지향</a:t>
            </a:r>
            <a:r>
              <a:rPr lang="en-US" altLang="ko-KR" dirty="0"/>
              <a:t>: </a:t>
            </a:r>
            <a:r>
              <a:rPr lang="ko-KR" altLang="en-US" dirty="0"/>
              <a:t>카드계산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구매자</a:t>
            </a:r>
            <a:r>
              <a:rPr lang="en-US" altLang="ko-KR" dirty="0"/>
              <a:t>: </a:t>
            </a:r>
            <a:r>
              <a:rPr lang="ko-KR" altLang="en-US" dirty="0"/>
              <a:t>카드 정보 전달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카드 정보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판매자</a:t>
            </a:r>
            <a:r>
              <a:rPr lang="en-US" altLang="ko-KR" dirty="0"/>
              <a:t>: </a:t>
            </a:r>
            <a:r>
              <a:rPr lang="ko-KR" altLang="en-US" dirty="0"/>
              <a:t>결제 비용 입력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은행에 결제 요청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은행</a:t>
            </a:r>
            <a:r>
              <a:rPr lang="en-US" altLang="ko-KR" dirty="0"/>
              <a:t>: </a:t>
            </a:r>
            <a:r>
              <a:rPr lang="ko-KR" altLang="en-US" dirty="0"/>
              <a:t>계좌 확인 및 인출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리더기</a:t>
            </a:r>
            <a:r>
              <a:rPr lang="en-US" altLang="ko-KR" dirty="0"/>
              <a:t>: </a:t>
            </a:r>
            <a:r>
              <a:rPr lang="ko-KR" altLang="en-US" dirty="0"/>
              <a:t>영수증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C6DE-3C58-78D5-6303-FF0DA71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6F37C-004A-1460-2BAB-8C59C987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074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55" y="1690688"/>
            <a:ext cx="5842086" cy="38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EEB8-5275-0757-D942-FE6C402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563E0-4DB8-47DC-F360-666214F7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프로그래밍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58795-42A3-DFEB-3DF9-C14085174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단위로 데이터의 입출력이 이루어지기 때문에 필연적으로 작성하는 소스코드가 늘어남 </a:t>
            </a:r>
            <a:endParaRPr lang="en-US" altLang="ko-KR" dirty="0"/>
          </a:p>
          <a:p>
            <a:r>
              <a:rPr lang="ko-KR" altLang="en-US" dirty="0"/>
              <a:t>객체를 어떻게 정의할 것인지</a:t>
            </a:r>
            <a:r>
              <a:rPr lang="en-US" altLang="ko-KR" dirty="0"/>
              <a:t>, </a:t>
            </a:r>
            <a:r>
              <a:rPr lang="ko-KR" altLang="en-US" dirty="0"/>
              <a:t>어떤 단위로 구분할 것인지</a:t>
            </a:r>
            <a:r>
              <a:rPr lang="en-US" altLang="ko-KR" dirty="0"/>
              <a:t>, </a:t>
            </a:r>
            <a:r>
              <a:rPr lang="ko-KR" altLang="en-US" dirty="0"/>
              <a:t>각종 설계와 관련된 작업들이 늘어남</a:t>
            </a:r>
            <a:endParaRPr lang="en-US" altLang="ko-KR" dirty="0"/>
          </a:p>
          <a:p>
            <a:r>
              <a:rPr lang="ko-KR" altLang="en-US" dirty="0"/>
              <a:t>소스코드의 재사용성</a:t>
            </a:r>
            <a:r>
              <a:rPr lang="en-US" altLang="ko-KR" dirty="0"/>
              <a:t>, </a:t>
            </a:r>
            <a:r>
              <a:rPr lang="ko-KR" altLang="en-US" dirty="0"/>
              <a:t>범용성이 높아지고</a:t>
            </a:r>
            <a:r>
              <a:rPr lang="en-US" altLang="ko-KR" dirty="0"/>
              <a:t>, </a:t>
            </a:r>
            <a:r>
              <a:rPr lang="ko-KR" altLang="en-US" dirty="0"/>
              <a:t>직관적인 업무 분담이 가능하고</a:t>
            </a:r>
            <a:r>
              <a:rPr lang="en-US" altLang="ko-KR" dirty="0"/>
              <a:t>, </a:t>
            </a:r>
            <a:r>
              <a:rPr lang="ko-KR" altLang="en-US" dirty="0"/>
              <a:t>복잡한 기능을 직관적으로 표현이 가능하고</a:t>
            </a:r>
            <a:r>
              <a:rPr lang="en-US" altLang="ko-KR" dirty="0"/>
              <a:t>,</a:t>
            </a:r>
            <a:r>
              <a:rPr lang="ko-KR" altLang="en-US" dirty="0"/>
              <a:t> 유지보수가 쉬워 짐</a:t>
            </a:r>
            <a:endParaRPr lang="en-US" altLang="ko-KR" dirty="0"/>
          </a:p>
          <a:p>
            <a:r>
              <a:rPr lang="ko-KR" altLang="en-US" dirty="0"/>
              <a:t>장점이 단점을 모두 커버하고도 남음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5A2E7-2A94-5CD0-F678-50C1C10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92291-48F5-7C2E-9C85-CC0140B2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신용 카드로 제품을 구매하는 성인">
            <a:extLst>
              <a:ext uri="{FF2B5EF4-FFF2-40B4-BE49-F238E27FC236}">
                <a16:creationId xmlns:a16="http://schemas.microsoft.com/office/drawing/2014/main" id="{17CA2146-8FE7-7871-7F72-6413998CF9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23" y="4830804"/>
            <a:ext cx="2472803" cy="16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AC9C-4C26-69E4-7A32-E441458D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객체지향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88FB6-0D96-3633-11A6-BDE6A6923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가지 종류의 음료만 판매하는 음료 자판기 이용 및 관리에 있어서 각각 필요한 객체의 이름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), </a:t>
            </a:r>
            <a:r>
              <a:rPr lang="ko-KR" altLang="en-US" dirty="0"/>
              <a:t>기능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 </a:t>
            </a:r>
            <a:r>
              <a:rPr lang="ko-KR" altLang="en-US" dirty="0" err="1"/>
              <a:t>정해보기</a:t>
            </a:r>
            <a:endParaRPr lang="en-US" altLang="ko-KR" dirty="0"/>
          </a:p>
          <a:p>
            <a:r>
              <a:rPr lang="en-US" altLang="ko-KR" dirty="0"/>
              <a:t>ex) </a:t>
            </a:r>
          </a:p>
          <a:p>
            <a:r>
              <a:rPr lang="ko-KR" altLang="en-US" dirty="0"/>
              <a:t>사용자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가진 돈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돈 내기</a:t>
            </a:r>
            <a:endParaRPr lang="en-US" altLang="ko-KR" dirty="0"/>
          </a:p>
          <a:p>
            <a:r>
              <a:rPr lang="ko-KR" altLang="en-US" dirty="0"/>
              <a:t>자판기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- </a:t>
            </a:r>
            <a:r>
              <a:rPr lang="ko-KR" altLang="en-US" dirty="0"/>
              <a:t>받은 돈 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음료 투하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2BBA8-E9D7-8FAA-3F07-E17C966A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38BB68-DFD9-6578-1E5D-C720733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3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7EA2-908E-4311-2158-16B9469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구조체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52203-0ED5-8B96-9053-292CFDBE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비슷한 속성을 가진 변수 및 함수 묶음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이후 배울 클래스와 기능적으로는 같음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68683-B4CB-330A-7B8D-8D48D31F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85A56-FDC0-C3B7-F653-B1459825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D40704-613D-BB32-E8CE-C93CFFC4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7944"/>
            <a:ext cx="2295742" cy="1826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B8BF91-3B80-4FE8-C4DD-3805202A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19" y="3117944"/>
            <a:ext cx="1641295" cy="1063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4B7FC0-A53B-630E-54E3-64399063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942" y="3117944"/>
            <a:ext cx="5936535" cy="306984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3AC477-58D8-3548-6C34-638BD05F13A2}"/>
              </a:ext>
            </a:extLst>
          </p:cNvPr>
          <p:cNvCxnSpPr/>
          <p:nvPr/>
        </p:nvCxnSpPr>
        <p:spPr>
          <a:xfrm>
            <a:off x="5782595" y="5930332"/>
            <a:ext cx="3130475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E87404-A48D-575A-57D0-C4C74749628C}"/>
              </a:ext>
            </a:extLst>
          </p:cNvPr>
          <p:cNvSpPr txBox="1"/>
          <p:nvPr/>
        </p:nvSpPr>
        <p:spPr>
          <a:xfrm>
            <a:off x="5782595" y="59922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C# 6.0</a:t>
            </a:r>
            <a:r>
              <a:rPr lang="ko-KR" altLang="en-US" dirty="0"/>
              <a:t>부터 지원하는 문자열 보간</a:t>
            </a:r>
          </a:p>
        </p:txBody>
      </p:sp>
    </p:spTree>
    <p:extLst>
      <p:ext uri="{BB962C8B-B14F-4D97-AF65-F5344CB8AC3E}">
        <p14:creationId xmlns:p14="http://schemas.microsoft.com/office/powerpoint/2010/main" val="28725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4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657EDC-E3D3-76AA-10F2-CDC65B88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사용자가 정의하는 자료형</a:t>
            </a:r>
            <a:r>
              <a:rPr lang="ko-KR" altLang="en-US" sz="2400" dirty="0"/>
              <a:t>이라고 생각하면 쉽다</a:t>
            </a:r>
            <a:r>
              <a:rPr lang="en-US" altLang="ko-KR" sz="2400" dirty="0"/>
              <a:t>!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실수형 변수를 선언한다면</a:t>
            </a:r>
            <a:r>
              <a:rPr lang="en-US" altLang="ko-KR" sz="2400" dirty="0"/>
              <a:t>, float </a:t>
            </a:r>
            <a:r>
              <a:rPr lang="ko-KR" altLang="en-US" sz="2400" dirty="0"/>
              <a:t>자료형을 사용하고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정수형 변수를 선언한다면</a:t>
            </a:r>
            <a:r>
              <a:rPr lang="en-US" altLang="ko-KR" sz="2400" dirty="0"/>
              <a:t>, int </a:t>
            </a:r>
            <a:r>
              <a:rPr lang="ko-KR" altLang="en-US" sz="2400" dirty="0"/>
              <a:t>자료형을 사용했다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chemeClr val="accent1"/>
                </a:solidFill>
              </a:rPr>
              <a:t>자동차 정보를 저장하는 변수</a:t>
            </a:r>
            <a:r>
              <a:rPr lang="ko-KR" altLang="en-US" sz="2400" dirty="0"/>
              <a:t>를 선언한다면</a:t>
            </a:r>
            <a:r>
              <a:rPr lang="en-US" altLang="ko-KR" sz="2400" dirty="0"/>
              <a:t>..?</a:t>
            </a:r>
          </a:p>
          <a:p>
            <a:pPr lvl="1"/>
            <a:r>
              <a:rPr lang="ko-KR" altLang="en-US" sz="2000" dirty="0"/>
              <a:t>제조사</a:t>
            </a:r>
            <a:r>
              <a:rPr lang="en-US" altLang="ko-KR" sz="2000" dirty="0"/>
              <a:t>, </a:t>
            </a:r>
            <a:r>
              <a:rPr lang="ko-KR" altLang="en-US" sz="2000" dirty="0"/>
              <a:t>모델명</a:t>
            </a:r>
            <a:r>
              <a:rPr lang="en-US" altLang="ko-KR" sz="2000" dirty="0"/>
              <a:t>, </a:t>
            </a:r>
            <a:r>
              <a:rPr lang="ko-KR" altLang="en-US" sz="2000" dirty="0"/>
              <a:t>가격</a:t>
            </a:r>
            <a:r>
              <a:rPr lang="en-US" altLang="ko-KR" sz="2000" dirty="0"/>
              <a:t>, </a:t>
            </a:r>
            <a:r>
              <a:rPr lang="ko-KR" altLang="en-US" sz="2000" dirty="0"/>
              <a:t>연비 등의 정보를 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기본</a:t>
            </a:r>
            <a:r>
              <a:rPr lang="en-US" altLang="ko-KR" sz="2000" dirty="0"/>
              <a:t> </a:t>
            </a:r>
            <a:r>
              <a:rPr lang="ko-KR" altLang="en-US" sz="2000" dirty="0"/>
              <a:t>자료형으로는 표현 불가능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클래스</a:t>
            </a:r>
            <a:r>
              <a:rPr lang="en-US" altLang="ko-KR" sz="2000" dirty="0"/>
              <a:t>(</a:t>
            </a:r>
            <a:r>
              <a:rPr lang="ko-KR" altLang="en-US" sz="2000" dirty="0"/>
              <a:t>아마도 </a:t>
            </a:r>
            <a:r>
              <a:rPr lang="en-US" altLang="ko-KR" sz="2000" dirty="0">
                <a:solidFill>
                  <a:schemeClr val="accent1"/>
                </a:solidFill>
              </a:rPr>
              <a:t>Car </a:t>
            </a:r>
            <a:r>
              <a:rPr lang="ko-KR" altLang="en-US" sz="2000" dirty="0">
                <a:solidFill>
                  <a:schemeClr val="accent1"/>
                </a:solidFill>
              </a:rPr>
              <a:t>클래스</a:t>
            </a:r>
            <a:r>
              <a:rPr lang="ko-KR" altLang="en-US" sz="2000" dirty="0"/>
              <a:t>가 되겠죠</a:t>
            </a:r>
            <a:r>
              <a:rPr lang="en-US" altLang="ko-KR" sz="2000" dirty="0"/>
              <a:t>?)</a:t>
            </a:r>
            <a:r>
              <a:rPr lang="ko-KR" altLang="en-US" sz="2000" dirty="0"/>
              <a:t>를 만들어서 새로운 자료형을 정의해야 한다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2638C-5EFE-FE55-A7D3-9B572587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38E04-6727-4ADD-FF38-936FBE79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B5C1E9C-3D56-D17A-CB07-E7FE2D11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2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4755F-9F1C-3E53-CE0C-6B27919B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현실 세계에서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설계도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실제 자동차 하나하나</a:t>
            </a:r>
            <a:r>
              <a:rPr lang="ko-KR" altLang="en-US" sz="2000" dirty="0"/>
              <a:t>를 생산한다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소프트웨어 개발에서 자동차 객체를 만든다고 가정</a:t>
            </a:r>
            <a:endParaRPr lang="en-US" altLang="ko-KR" sz="2400" dirty="0"/>
          </a:p>
          <a:p>
            <a:pPr lvl="1"/>
            <a:r>
              <a:rPr lang="ko-KR" altLang="en-US" sz="2000" dirty="0">
                <a:solidFill>
                  <a:schemeClr val="accent5"/>
                </a:solidFill>
              </a:rPr>
              <a:t>클래스</a:t>
            </a:r>
            <a:r>
              <a:rPr lang="en-US" altLang="ko-KR" sz="2000" dirty="0">
                <a:solidFill>
                  <a:schemeClr val="accent5"/>
                </a:solidFill>
              </a:rPr>
              <a:t>(Class)</a:t>
            </a:r>
            <a:r>
              <a:rPr lang="ko-KR" altLang="en-US" sz="2000" dirty="0"/>
              <a:t>를 바탕으로 </a:t>
            </a:r>
            <a:r>
              <a:rPr lang="ko-KR" altLang="en-US" sz="2000" dirty="0">
                <a:solidFill>
                  <a:schemeClr val="accent2"/>
                </a:solidFill>
              </a:rPr>
              <a:t>자동차 객체 하나하나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!</a:t>
            </a:r>
          </a:p>
          <a:p>
            <a:pPr lvl="1"/>
            <a:endParaRPr lang="en-US" altLang="ko-KR" sz="2000" dirty="0">
              <a:solidFill>
                <a:schemeClr val="accent1"/>
              </a:solidFill>
            </a:endParaRPr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인스턴스화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객체를 만듦</a:t>
            </a:r>
            <a:endParaRPr lang="en-US" altLang="ko-KR" sz="2000" dirty="0"/>
          </a:p>
          <a:p>
            <a:pPr lvl="1"/>
            <a:r>
              <a:rPr lang="ko-KR" altLang="en-US" sz="2000" dirty="0">
                <a:solidFill>
                  <a:schemeClr val="accent6"/>
                </a:solidFill>
              </a:rPr>
              <a:t>인스턴스</a:t>
            </a:r>
            <a:r>
              <a:rPr lang="en-US" altLang="ko-KR" sz="2000" dirty="0">
                <a:solidFill>
                  <a:schemeClr val="accent6"/>
                </a:solidFill>
              </a:rPr>
              <a:t>(Instance)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클래스로부터 만들어진 객체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클래스로 부터 여러 개의 인스턴스를 만들 수 있음</a:t>
            </a:r>
            <a:endParaRPr lang="en-US" altLang="ko-KR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ko-KR" altLang="en-US" sz="20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63976-054D-D650-0D4F-9F3C66E5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E3CE-253F-4F9D-BA15-C226C8D8501E}" type="datetime6">
              <a:rPr lang="ko-KR" altLang="en-US" smtClean="0"/>
              <a:t>2025년 5월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6DF85-4878-D568-2A72-C149B02F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8A85C5-E0F5-F7B0-7F8D-E7135523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</p:spTree>
    <p:extLst>
      <p:ext uri="{BB962C8B-B14F-4D97-AF65-F5344CB8AC3E}">
        <p14:creationId xmlns:p14="http://schemas.microsoft.com/office/powerpoint/2010/main" val="157171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생성된 이미지">
            <a:extLst>
              <a:ext uri="{FF2B5EF4-FFF2-40B4-BE49-F238E27FC236}">
                <a16:creationId xmlns:a16="http://schemas.microsoft.com/office/drawing/2014/main" id="{B45A186E-9935-A760-7DE9-25B0CE06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9702" y="544415"/>
            <a:ext cx="9265768" cy="6184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날짜 개체 틀 3" hidden="1">
            <a:extLst>
              <a:ext uri="{FF2B5EF4-FFF2-40B4-BE49-F238E27FC236}">
                <a16:creationId xmlns:a16="http://schemas.microsoft.com/office/drawing/2014/main" id="{F2F84A1F-637C-FD4C-600E-43B132594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F78D9C4-20C1-4B15-A116-16DC77AD9A1E}" type="datetime1">
              <a:rPr lang="ko-KR" altLang="en-US" smtClean="0"/>
              <a:pPr>
                <a:spcAft>
                  <a:spcPts val="600"/>
                </a:spcAft>
              </a:pPr>
              <a:t>2025-05-11</a:t>
            </a:fld>
            <a:endParaRPr lang="ko-KR" altLang="en-US"/>
          </a:p>
        </p:txBody>
      </p:sp>
      <p:sp>
        <p:nvSpPr>
          <p:cNvPr id="5" name="슬라이드 번호 개체 틀 4" hidden="1">
            <a:extLst>
              <a:ext uri="{FF2B5EF4-FFF2-40B4-BE49-F238E27FC236}">
                <a16:creationId xmlns:a16="http://schemas.microsoft.com/office/drawing/2014/main" id="{CFB00847-54C4-CD91-E036-D6101172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83A2CE0-18CD-4102-B738-4ACFF9E68BA4}" type="slidenum">
              <a:rPr lang="ko-KR" altLang="en-US" smtClean="0"/>
              <a:pPr>
                <a:spcAft>
                  <a:spcPts val="600"/>
                </a:spcAft>
              </a:pPr>
              <a:t>23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4789" y="4497859"/>
            <a:ext cx="2767914" cy="1198606"/>
          </a:xfrm>
          <a:prstGeom prst="rect">
            <a:avLst/>
          </a:prstGeom>
          <a:solidFill>
            <a:srgbClr val="FEFC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0713" y="4290422"/>
            <a:ext cx="249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Car </a:t>
            </a:r>
            <a:r>
              <a:rPr lang="ko-KR" altLang="en-US" sz="4000" b="1" dirty="0">
                <a:solidFill>
                  <a:srgbClr val="2F2D2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818409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9F53-3ADB-B150-E071-9250F181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CAC8B-091B-343E-5DA9-37633F6AF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00B050"/>
                </a:solidFill>
              </a:rPr>
              <a:t>속성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필드</a:t>
            </a:r>
            <a:r>
              <a:rPr lang="en-US" altLang="ko-KR" dirty="0">
                <a:solidFill>
                  <a:srgbClr val="00B050"/>
                </a:solidFill>
              </a:rPr>
              <a:t>) + </a:t>
            </a:r>
            <a:r>
              <a:rPr lang="ko-KR" altLang="en-US" dirty="0">
                <a:solidFill>
                  <a:srgbClr val="00B050"/>
                </a:solidFill>
              </a:rPr>
              <a:t>기능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메소드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/>
              <a:t>을 가짐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1EEE0-284A-6838-37A2-008CE9E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A65F2-F08B-83AA-5610-FCE6F61B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53DBF-BE00-3FDB-A6C0-5DCCF896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0" y="3075416"/>
            <a:ext cx="3050506" cy="248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7EEE34-4477-FCF1-3986-55CB9F10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84" y="3075416"/>
            <a:ext cx="4410926" cy="228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09740-48D9-88BB-DDB1-6FA15B48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66"/>
          <a:stretch/>
        </p:blipFill>
        <p:spPr>
          <a:xfrm>
            <a:off x="9625814" y="3075416"/>
            <a:ext cx="1727986" cy="175693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FFB513-6E84-737D-E2B5-A13BAD86E38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27361" y="2934642"/>
            <a:ext cx="649844" cy="3478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ED402B-1912-B9B2-8297-83073EC7069F}"/>
              </a:ext>
            </a:extLst>
          </p:cNvPr>
          <p:cNvSpPr txBox="1"/>
          <p:nvPr/>
        </p:nvSpPr>
        <p:spPr>
          <a:xfrm>
            <a:off x="1787327" y="256531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접근제어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72277D-EA07-33DF-F441-A8E2D84D00D9}"/>
              </a:ext>
            </a:extLst>
          </p:cNvPr>
          <p:cNvSpPr txBox="1"/>
          <p:nvPr/>
        </p:nvSpPr>
        <p:spPr>
          <a:xfrm>
            <a:off x="3031263" y="257483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C9C97F7-9F1E-C0D3-A04B-E34EFCF4288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934124" y="2944170"/>
            <a:ext cx="714456" cy="3786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9CD82A5-2C20-A049-C094-92279FBBE2A1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317966" y="4611189"/>
            <a:ext cx="593332" cy="9490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BAE20-BE8C-9566-F284-7B6F55847DB4}"/>
              </a:ext>
            </a:extLst>
          </p:cNvPr>
          <p:cNvSpPr txBox="1"/>
          <p:nvPr/>
        </p:nvSpPr>
        <p:spPr>
          <a:xfrm>
            <a:off x="3520806" y="556019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메소드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426127-40C1-D197-527C-8394CD3DC99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17074" y="2934105"/>
            <a:ext cx="1944779" cy="8279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779A06-309B-C107-E1A3-58510D3601E7}"/>
              </a:ext>
            </a:extLst>
          </p:cNvPr>
          <p:cNvSpPr txBox="1"/>
          <p:nvPr/>
        </p:nvSpPr>
        <p:spPr>
          <a:xfrm>
            <a:off x="4370747" y="256477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9ADA10-9CDD-D91F-6BFB-B736F6CFF79E}"/>
              </a:ext>
            </a:extLst>
          </p:cNvPr>
          <p:cNvCxnSpPr>
            <a:cxnSpLocks/>
          </p:cNvCxnSpPr>
          <p:nvPr/>
        </p:nvCxnSpPr>
        <p:spPr>
          <a:xfrm>
            <a:off x="5532992" y="4817379"/>
            <a:ext cx="804497" cy="8644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81EAC6-8AAD-E012-2889-9EC0C28D8C90}"/>
              </a:ext>
            </a:extLst>
          </p:cNvPr>
          <p:cNvSpPr txBox="1"/>
          <p:nvPr/>
        </p:nvSpPr>
        <p:spPr>
          <a:xfrm>
            <a:off x="4952958" y="574473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이름을 자료형처럼 사용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AA727B-8A69-76E5-2D80-76C30DB58C6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6337489" y="4483933"/>
            <a:ext cx="1443072" cy="2133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ACFFF7-3667-78BA-EABB-6D614DA45B0A}"/>
              </a:ext>
            </a:extLst>
          </p:cNvPr>
          <p:cNvSpPr txBox="1"/>
          <p:nvPr/>
        </p:nvSpPr>
        <p:spPr>
          <a:xfrm>
            <a:off x="6737647" y="4114601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인스턴스 이름</a:t>
            </a:r>
          </a:p>
        </p:txBody>
      </p:sp>
    </p:spTree>
    <p:extLst>
      <p:ext uri="{BB962C8B-B14F-4D97-AF65-F5344CB8AC3E}">
        <p14:creationId xmlns:p14="http://schemas.microsoft.com/office/powerpoint/2010/main" val="143069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0984-BA35-E8F6-24BE-D2F35F86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62F88-3DD5-8A90-C3D6-3B8BCE2C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C3717-1A72-0CD5-7D9F-02EFEF31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필드는 같은 클래스 안에 있는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메소드에서 사용 가능</a:t>
            </a:r>
            <a:endParaRPr lang="en-US" altLang="ko-KR" dirty="0"/>
          </a:p>
          <a:p>
            <a:r>
              <a:rPr lang="en-US" altLang="ko-KR" dirty="0"/>
              <a:t>public </a:t>
            </a:r>
            <a:r>
              <a:rPr lang="ko-KR" altLang="en-US" dirty="0"/>
              <a:t>필드는 클래스 인스턴스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에서 바로 사용 가능하지만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권장되는 방법은 아님</a:t>
            </a:r>
            <a:endParaRPr lang="en-US" altLang="ko-KR" dirty="0"/>
          </a:p>
          <a:p>
            <a:pPr lvl="1"/>
            <a:r>
              <a:rPr lang="ko-KR" altLang="en-US" dirty="0"/>
              <a:t>이후 배울 </a:t>
            </a:r>
            <a:r>
              <a:rPr lang="en-US" altLang="ko-KR" dirty="0"/>
              <a:t>get, set </a:t>
            </a:r>
            <a:r>
              <a:rPr lang="ko-KR" altLang="en-US" dirty="0"/>
              <a:t>활용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688E-1A01-92BF-468C-A786421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E0923-7EE8-42D3-2A12-1C242DD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C674-3D81-8CD4-73F9-F38A81E9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90" y="1690688"/>
            <a:ext cx="5387163" cy="43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2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C63F5-D93E-CD84-D4ED-BDA87942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1D9BD-A534-736A-8067-BF2F153F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public</a:t>
            </a:r>
          </a:p>
          <a:p>
            <a:pPr lvl="1"/>
            <a:r>
              <a:rPr lang="ko-KR" altLang="en-US" dirty="0"/>
              <a:t>모든 곳에서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internal</a:t>
            </a:r>
          </a:p>
          <a:p>
            <a:pPr lvl="1"/>
            <a:r>
              <a:rPr lang="ko-KR" altLang="en-US" dirty="0"/>
              <a:t>동일한 어셈블리</a:t>
            </a:r>
            <a:r>
              <a:rPr lang="en-US" altLang="ko-KR" dirty="0"/>
              <a:t>(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에서만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protected</a:t>
            </a:r>
          </a:p>
          <a:p>
            <a:pPr lvl="1"/>
            <a:r>
              <a:rPr lang="ko-KR" altLang="en-US" dirty="0"/>
              <a:t>상속 관계인 클래스</a:t>
            </a:r>
            <a:r>
              <a:rPr lang="en-US" altLang="ko-KR" dirty="0"/>
              <a:t>(</a:t>
            </a:r>
            <a:r>
              <a:rPr lang="ko-KR" altLang="en-US" dirty="0"/>
              <a:t>파생 클래스</a:t>
            </a:r>
            <a:r>
              <a:rPr lang="en-US" altLang="ko-KR" dirty="0"/>
              <a:t>)</a:t>
            </a:r>
            <a:r>
              <a:rPr lang="ko-KR" altLang="en-US" dirty="0"/>
              <a:t>에서 접근 가능</a:t>
            </a:r>
            <a:endParaRPr lang="en-US" altLang="ko-KR" dirty="0"/>
          </a:p>
          <a:p>
            <a:r>
              <a:rPr lang="en-US" altLang="ko-KR" dirty="0">
                <a:solidFill>
                  <a:srgbClr val="0000FF"/>
                </a:solidFill>
              </a:rPr>
              <a:t>private</a:t>
            </a:r>
          </a:p>
          <a:p>
            <a:pPr lvl="1"/>
            <a:r>
              <a:rPr lang="ko-KR" altLang="en-US" dirty="0"/>
              <a:t>해당 클래스</a:t>
            </a:r>
            <a:r>
              <a:rPr lang="en-US" altLang="ko-KR" dirty="0"/>
              <a:t>/</a:t>
            </a:r>
            <a:r>
              <a:rPr lang="ko-KR" altLang="en-US" dirty="0"/>
              <a:t>구조체 내부에서만 접근 가능</a:t>
            </a:r>
            <a:endParaRPr lang="en-US" altLang="ko-KR" dirty="0"/>
          </a:p>
          <a:p>
            <a:pPr lvl="1"/>
            <a:r>
              <a:rPr lang="ko-KR" altLang="en-US" dirty="0"/>
              <a:t>가능한 기능을 숨기는 것이 객체지향 프로그래밍의 원칙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BE454-9CCA-DA22-40B0-6D023161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BAA673-C97A-6574-806F-C1157E2F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CBB50-704B-C839-6E54-C9640F2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5C5F-9654-E948-85A9-A0616C73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제어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DFBA7C-79C7-54DE-F8AB-59EACB15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4768" y="1878745"/>
            <a:ext cx="3561361" cy="4104044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495B6-D5FE-57B2-D973-88E330E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8686EA-32A9-69E2-91B1-2B8D69C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E817D2-CB00-E883-09B3-37EE03D0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54" y="1878745"/>
            <a:ext cx="6147046" cy="2314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E220D-3BF4-3753-2486-17EADFC924C8}"/>
              </a:ext>
            </a:extLst>
          </p:cNvPr>
          <p:cNvSpPr txBox="1"/>
          <p:nvPr/>
        </p:nvSpPr>
        <p:spPr>
          <a:xfrm>
            <a:off x="5677989" y="4375002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private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선언된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ShowMessage2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는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42799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1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A47B7-C3C1-A557-3E5F-F913FE38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729E2-AFF1-4B79-CB2F-89157959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클래스에서 필드의 값을 직접 접근하는 것을 방지하기 위한 기술</a:t>
            </a:r>
            <a:endParaRPr lang="en-US" altLang="ko-KR" dirty="0"/>
          </a:p>
          <a:p>
            <a:r>
              <a:rPr lang="ko-KR" altLang="en-US" dirty="0"/>
              <a:t>사용하는데 달라지는 부분은 없지만</a:t>
            </a:r>
            <a:r>
              <a:rPr lang="en-US" altLang="ko-KR" dirty="0"/>
              <a:t>, </a:t>
            </a:r>
            <a:r>
              <a:rPr lang="ko-KR" altLang="en-US" dirty="0"/>
              <a:t>내부적으로 메모리에 간접 접근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A6534-939C-D51B-C4D6-8FA16050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4E2CC-4CE4-C5AC-F3D6-05789790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8075-A353-FF47-53DB-00B02670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" y="3169513"/>
            <a:ext cx="6292019" cy="16635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4B079B-F743-B885-073F-5C71FC0E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05" y="3307740"/>
            <a:ext cx="3685695" cy="7285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18F133-A38F-7E97-9E70-1F25F10819B3}"/>
              </a:ext>
            </a:extLst>
          </p:cNvPr>
          <p:cNvCxnSpPr/>
          <p:nvPr/>
        </p:nvCxnSpPr>
        <p:spPr>
          <a:xfrm>
            <a:off x="2860158" y="4306185"/>
            <a:ext cx="51036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10D3EDD-311A-39CA-247F-CE6A10530566}"/>
              </a:ext>
            </a:extLst>
          </p:cNvPr>
          <p:cNvCxnSpPr>
            <a:cxnSpLocks/>
          </p:cNvCxnSpPr>
          <p:nvPr/>
        </p:nvCxnSpPr>
        <p:spPr>
          <a:xfrm>
            <a:off x="8860594" y="3948222"/>
            <a:ext cx="138919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1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구조체를 정의하고 인스턴스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(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객체</a:t>
            </a:r>
            <a:r>
              <a:rPr lang="en-US" altLang="ko-KR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)</a:t>
            </a:r>
            <a:r>
              <a:rPr lang="ko-KR" altLang="en-US" dirty="0"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를 만들어서 사용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A0C9AC-A4D7-C494-C1E6-D0571E9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9" y="2708110"/>
            <a:ext cx="2457793" cy="2095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257F95-A6DE-8304-FC05-9A80F4898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336" y="2707675"/>
            <a:ext cx="515374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7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B2A4D-199B-A16C-29F3-28C1D9CF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</a:t>
            </a:r>
            <a:r>
              <a:rPr lang="en-US" altLang="ko-KR"/>
              <a:t>(Property)</a:t>
            </a:r>
            <a:r>
              <a:rPr lang="ko-KR" altLang="en-US"/>
              <a:t> 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22418-CC53-1F84-2C6F-2C9EB5FB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가져오거나</a:t>
            </a:r>
            <a:r>
              <a:rPr lang="en-US" altLang="ko-KR" dirty="0"/>
              <a:t>, </a:t>
            </a:r>
            <a:r>
              <a:rPr lang="ko-KR" altLang="en-US" dirty="0"/>
              <a:t>전달하기 전에 오류 체크 등 추가적인 코드 실행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767B1-4576-22D6-792B-B7BA780D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4D048E-7CD9-81B6-D6C8-F74129BF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069110-E8DA-A11B-2884-7F67AE76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74" y="2556958"/>
            <a:ext cx="3705742" cy="362000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AB36B-3881-78BB-518F-488EB59996FF}"/>
              </a:ext>
            </a:extLst>
          </p:cNvPr>
          <p:cNvCxnSpPr>
            <a:cxnSpLocks/>
          </p:cNvCxnSpPr>
          <p:nvPr/>
        </p:nvCxnSpPr>
        <p:spPr>
          <a:xfrm flipH="1">
            <a:off x="4306186" y="4327452"/>
            <a:ext cx="193512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16047-C180-2BAA-789C-5C6BBF859AE1}"/>
              </a:ext>
            </a:extLst>
          </p:cNvPr>
          <p:cNvSpPr txBox="1"/>
          <p:nvPr/>
        </p:nvSpPr>
        <p:spPr>
          <a:xfrm>
            <a:off x="6241312" y="4142786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부분에 소스코드 추가</a:t>
            </a:r>
          </a:p>
        </p:txBody>
      </p:sp>
    </p:spTree>
    <p:extLst>
      <p:ext uri="{BB962C8B-B14F-4D97-AF65-F5344CB8AC3E}">
        <p14:creationId xmlns:p14="http://schemas.microsoft.com/office/powerpoint/2010/main" val="2253750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1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A6831-3C2E-7171-2D04-0A104C6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47FCC-6A9F-3131-110D-84A99AAC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new</a:t>
            </a:r>
            <a:r>
              <a:rPr lang="en-US" altLang="ko-KR" dirty="0"/>
              <a:t> </a:t>
            </a:r>
            <a:r>
              <a:rPr lang="ko-KR" altLang="en-US" dirty="0"/>
              <a:t>키워드를 통해 클래스의 인스턴스가 생성됨과 동시에 </a:t>
            </a:r>
            <a:r>
              <a:rPr lang="en-US" altLang="ko-KR" dirty="0"/>
              <a:t>1</a:t>
            </a:r>
            <a:r>
              <a:rPr lang="ko-KR" altLang="en-US" dirty="0"/>
              <a:t>회 실행되는 메소드</a:t>
            </a:r>
            <a:endParaRPr lang="en-US" altLang="ko-KR" dirty="0"/>
          </a:p>
          <a:p>
            <a:r>
              <a:rPr lang="ko-KR" altLang="en-US" dirty="0"/>
              <a:t>클래스의 이름과 동일한 이름을 사용</a:t>
            </a:r>
            <a:endParaRPr lang="en-US" altLang="ko-KR" dirty="0"/>
          </a:p>
          <a:p>
            <a:r>
              <a:rPr lang="ko-KR" altLang="en-US" dirty="0"/>
              <a:t>출력 자료형은 지정할 수 없고 반드시 </a:t>
            </a:r>
            <a:r>
              <a:rPr lang="en-US" altLang="ko-KR" dirty="0">
                <a:solidFill>
                  <a:srgbClr val="0000FF"/>
                </a:solidFill>
              </a:rPr>
              <a:t>public</a:t>
            </a:r>
            <a:r>
              <a:rPr lang="ko-KR" altLang="en-US" dirty="0"/>
              <a:t>으로 선언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46D25-4283-7805-2C33-2EE9A5B4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200D58-DE24-7AFB-BCCA-48897FD1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F938D-C858-17CB-80B3-28899371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07" y="3735451"/>
            <a:ext cx="4414916" cy="23257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70C83D5-60A7-3D5F-75A9-F96CE8207EB5}"/>
              </a:ext>
            </a:extLst>
          </p:cNvPr>
          <p:cNvCxnSpPr/>
          <p:nvPr/>
        </p:nvCxnSpPr>
        <p:spPr>
          <a:xfrm flipH="1">
            <a:off x="3280565" y="5277394"/>
            <a:ext cx="240356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DC3598-D8D0-6461-4A7D-96EB31A72831}"/>
              </a:ext>
            </a:extLst>
          </p:cNvPr>
          <p:cNvSpPr txBox="1"/>
          <p:nvPr/>
        </p:nvSpPr>
        <p:spPr>
          <a:xfrm>
            <a:off x="5722930" y="509272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바로 이 녀석</a:t>
            </a:r>
          </a:p>
        </p:txBody>
      </p:sp>
    </p:spTree>
    <p:extLst>
      <p:ext uri="{BB962C8B-B14F-4D97-AF65-F5344CB8AC3E}">
        <p14:creationId xmlns:p14="http://schemas.microsoft.com/office/powerpoint/2010/main" val="1346292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8D7C-9FC4-C570-550D-F705F655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D9F5-50D1-CC6B-5541-7926B2A5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9DA0BC-F116-C0CE-7264-A3BF149D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값에 따라 여러 개의 생성자를 정의 가능</a:t>
            </a:r>
            <a:endParaRPr lang="en-US" altLang="ko-KR" dirty="0"/>
          </a:p>
          <a:p>
            <a:r>
              <a:rPr lang="ko-KR" altLang="en-US" dirty="0"/>
              <a:t>입력 값이 없는 생성자를 기본 생성자라고 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75436-D667-90C5-0202-F739286F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29CBA1-639F-1B5F-90F7-6C2720BC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5B8CAD-4498-37B0-8780-10E48D59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29" y="2792993"/>
            <a:ext cx="3954250" cy="369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5CEF1-FF87-8720-6ACA-83D8FE4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23" y="2921218"/>
            <a:ext cx="3533373" cy="12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F863-EE0E-563C-5AAA-EAFCA0B6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111E-D790-7A6C-0C73-AC82D232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소멸자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10648-72CE-788F-6363-31993914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인스턴스가 </a:t>
            </a:r>
            <a:r>
              <a:rPr lang="ko-KR" altLang="en-US" dirty="0" err="1"/>
              <a:t>스코프를</a:t>
            </a:r>
            <a:r>
              <a:rPr lang="ko-KR" altLang="en-US" dirty="0"/>
              <a:t> 벗어나고 </a:t>
            </a:r>
            <a:r>
              <a:rPr lang="ko-KR" altLang="en-US" dirty="0" err="1">
                <a:solidFill>
                  <a:srgbClr val="00B050"/>
                </a:solidFill>
              </a:rPr>
              <a:t>가비지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콜렉터</a:t>
            </a:r>
            <a:r>
              <a:rPr lang="ko-KR" altLang="en-US" dirty="0" err="1"/>
              <a:t>에</a:t>
            </a:r>
            <a:r>
              <a:rPr lang="ko-KR" altLang="en-US" dirty="0"/>
              <a:t> 의해 제거될 때 </a:t>
            </a:r>
            <a:r>
              <a:rPr lang="en-US" altLang="ko-KR" dirty="0"/>
              <a:t>1</a:t>
            </a:r>
            <a:r>
              <a:rPr lang="ko-KR" altLang="en-US" dirty="0"/>
              <a:t>회만 작동하는 메소드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직접 소멸자가 호출되는 시기를 정할 수 없음</a:t>
            </a:r>
            <a:endParaRPr lang="en-US" altLang="ko-KR" dirty="0"/>
          </a:p>
          <a:p>
            <a:r>
              <a:rPr lang="ko-KR" altLang="en-US" dirty="0"/>
              <a:t>생성자와 규칙은 같으나 앞에 </a:t>
            </a:r>
            <a:r>
              <a:rPr lang="en-US" altLang="ko-KR" dirty="0">
                <a:solidFill>
                  <a:srgbClr val="00B050"/>
                </a:solidFill>
              </a:rPr>
              <a:t>~</a:t>
            </a:r>
            <a:r>
              <a:rPr lang="en-US" altLang="ko-KR" dirty="0"/>
              <a:t> </a:t>
            </a:r>
            <a:r>
              <a:rPr lang="ko-KR" altLang="en-US" dirty="0"/>
              <a:t>이 붙음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17E0DC-C3C7-D23D-2B5B-10165040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9E64A7-B8ED-FFEA-B4AD-CFDC2513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05328-B9C0-67AB-E031-63DB806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01" y="3301510"/>
            <a:ext cx="4228882" cy="301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85B8E-B093-29F1-E6E7-DE0ADDFF9F9F}"/>
              </a:ext>
            </a:extLst>
          </p:cNvPr>
          <p:cNvSpPr txBox="1"/>
          <p:nvPr/>
        </p:nvSpPr>
        <p:spPr>
          <a:xfrm>
            <a:off x="953589" y="4585063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가비지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b="1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콜렉터</a:t>
            </a:r>
            <a:r>
              <a:rPr lang="ko-KR" altLang="en-US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b="1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(Garbage Collector, GC)</a:t>
            </a:r>
          </a:p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Heap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영역에 할당된 요소 중 사용하지 않는 것들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스코프를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벗어났거나 어디서도 호출된 적이 없는 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것들을 할당 해제 시켜주는 것으로 메모리에서 삭제함</a:t>
            </a:r>
          </a:p>
        </p:txBody>
      </p:sp>
    </p:spTree>
    <p:extLst>
      <p:ext uri="{BB962C8B-B14F-4D97-AF65-F5344CB8AC3E}">
        <p14:creationId xmlns:p14="http://schemas.microsoft.com/office/powerpoint/2010/main" val="333063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C5078-6DD6-4F22-3E56-08C439294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2EC60B1-7DD5-5899-25C5-4BAAD8B4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" y="1983975"/>
            <a:ext cx="4149012" cy="3328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EF5B9-7979-EBA5-6466-FE9F8D0D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생성자</a:t>
            </a:r>
            <a:r>
              <a:rPr lang="en-US" altLang="ko-KR"/>
              <a:t>/</a:t>
            </a:r>
            <a:r>
              <a:rPr lang="ko-KR" altLang="en-US"/>
              <a:t>소멸자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8D278-EF09-19C0-FAE8-6845F0FF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ABB20-68BA-1FB7-BAC3-0F78CA64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F23A963-20D7-A461-2A67-D4D0EF9D482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298482" y="1915272"/>
            <a:ext cx="1185306" cy="9041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118095-CB66-AA83-756C-D8297869E93D}"/>
              </a:ext>
            </a:extLst>
          </p:cNvPr>
          <p:cNvSpPr txBox="1"/>
          <p:nvPr/>
        </p:nvSpPr>
        <p:spPr>
          <a:xfrm>
            <a:off x="2540260" y="1545940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클래스 이름과 같음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F32B8BF-66CB-910F-A7CA-120ABD77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89" y="2226535"/>
            <a:ext cx="5134254" cy="20844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E83073-70C5-4327-1A94-94A6D7FE8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426541"/>
            <a:ext cx="1621085" cy="168440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06A3487-9B7B-0903-2D83-D2EB39C54E91}"/>
              </a:ext>
            </a:extLst>
          </p:cNvPr>
          <p:cNvCxnSpPr>
            <a:cxnSpLocks/>
          </p:cNvCxnSpPr>
          <p:nvPr/>
        </p:nvCxnSpPr>
        <p:spPr>
          <a:xfrm>
            <a:off x="7449310" y="4018151"/>
            <a:ext cx="161156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BE95B3-5AC6-82CA-D425-01E1BDC7CD78}"/>
              </a:ext>
            </a:extLst>
          </p:cNvPr>
          <p:cNvSpPr txBox="1"/>
          <p:nvPr/>
        </p:nvSpPr>
        <p:spPr>
          <a:xfrm>
            <a:off x="755224" y="5601140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 제어 없이 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~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기호만 붙임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676146-BC17-82D1-ABAE-85B06B293AD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113176" y="4313255"/>
            <a:ext cx="1041630" cy="12878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7D5B25-DC24-35BD-D6BC-9AEC9647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4190553"/>
            <a:ext cx="1621085" cy="18118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86FEC2-386B-9520-8C6D-8377224BD23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07633" y="1915423"/>
            <a:ext cx="2352168" cy="9039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22B23B-1C09-AE94-E775-45C07A25C536}"/>
              </a:ext>
            </a:extLst>
          </p:cNvPr>
          <p:cNvSpPr txBox="1"/>
          <p:nvPr/>
        </p:nvSpPr>
        <p:spPr>
          <a:xfrm>
            <a:off x="5105428" y="154609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변수 입력 가능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7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9C79-8DE4-4842-D1E6-927CDD6D4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53" y="2778308"/>
            <a:ext cx="6633047" cy="9744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EDFA-D8AA-4914-9440-7DF713C99FA9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70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이름을 가진 클래스</a:t>
            </a:r>
            <a:r>
              <a:rPr lang="en-US" altLang="ko-KR"/>
              <a:t> </a:t>
            </a:r>
            <a:r>
              <a:rPr lang="ko-KR" altLang="en-US"/>
              <a:t>또는 함수가 생기지 않도록 이름을 추가로 붙여구분 하는 역할</a:t>
            </a:r>
            <a:endParaRPr lang="en-US" altLang="ko-KR"/>
          </a:p>
          <a:p>
            <a:r>
              <a:rPr lang="ko-KR" altLang="en-US"/>
              <a:t>네임 스페이스에는 클래스</a:t>
            </a:r>
            <a:r>
              <a:rPr lang="en-US" altLang="ko-KR"/>
              <a:t>, </a:t>
            </a:r>
            <a:r>
              <a:rPr lang="ko-KR" altLang="en-US"/>
              <a:t>함수만 작성 가능</a:t>
            </a:r>
            <a:r>
              <a:rPr lang="en-US" altLang="ko-KR"/>
              <a:t>, </a:t>
            </a:r>
            <a:r>
              <a:rPr lang="ko-KR" altLang="en-US"/>
              <a:t>변수는 불가능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05FBFB-0499-EDB0-3953-31F68C802870}"/>
              </a:ext>
            </a:extLst>
          </p:cNvPr>
          <p:cNvSpPr/>
          <p:nvPr/>
        </p:nvSpPr>
        <p:spPr>
          <a:xfrm>
            <a:off x="6474342" y="3778849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FBEC5C-CFF7-6D1C-E45E-464364AA1072}"/>
              </a:ext>
            </a:extLst>
          </p:cNvPr>
          <p:cNvSpPr/>
          <p:nvPr/>
        </p:nvSpPr>
        <p:spPr>
          <a:xfrm>
            <a:off x="5630912" y="3330616"/>
            <a:ext cx="726349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420860" y="3084394"/>
            <a:ext cx="6136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linda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do_nothing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0D8EB-0FF7-AD92-C025-037C12B398CF}"/>
              </a:ext>
            </a:extLst>
          </p:cNvPr>
          <p:cNvSpPr/>
          <p:nvPr/>
        </p:nvSpPr>
        <p:spPr>
          <a:xfrm>
            <a:off x="2613727" y="3795165"/>
            <a:ext cx="849664" cy="38841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C0814-99AF-092E-FE99-EEEAC9857405}"/>
              </a:ext>
            </a:extLst>
          </p:cNvPr>
          <p:cNvSpPr/>
          <p:nvPr/>
        </p:nvSpPr>
        <p:spPr>
          <a:xfrm>
            <a:off x="1788340" y="3330616"/>
            <a:ext cx="623087" cy="3674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52CCC-71D9-8392-DFD6-2F12670ACA95}"/>
              </a:ext>
            </a:extLst>
          </p:cNvPr>
          <p:cNvSpPr txBox="1"/>
          <p:nvPr/>
        </p:nvSpPr>
        <p:spPr>
          <a:xfrm>
            <a:off x="581261" y="3330616"/>
            <a:ext cx="61363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do_something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9DC2C4-A2A7-4C22-9C26-0457D06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95" y="3330616"/>
            <a:ext cx="2942308" cy="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4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5B556-AE25-00CE-D12B-F8744850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27E2E-D057-13F9-95E3-475A25C1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en-US" altLang="ko-KR" dirty="0"/>
              <a:t> </a:t>
            </a:r>
            <a:r>
              <a:rPr lang="ko-KR" altLang="en-US" dirty="0"/>
              <a:t>키워드를 사용하여 네임스페이스 이름을 생략 가능</a:t>
            </a:r>
            <a:endParaRPr lang="en-US" altLang="ko-KR" dirty="0"/>
          </a:p>
          <a:p>
            <a:r>
              <a:rPr lang="ko-KR" altLang="en-US" dirty="0"/>
              <a:t>다른 파일</a:t>
            </a:r>
            <a:r>
              <a:rPr lang="en-US" altLang="ko-KR" dirty="0"/>
              <a:t>(.cs)</a:t>
            </a:r>
            <a:r>
              <a:rPr lang="ko-KR" altLang="en-US" dirty="0"/>
              <a:t>에 있는 네임스페이스도 </a:t>
            </a:r>
            <a:r>
              <a:rPr lang="en-US" altLang="ko-KR" dirty="0">
                <a:solidFill>
                  <a:schemeClr val="accent1"/>
                </a:solidFill>
              </a:rPr>
              <a:t>using</a:t>
            </a:r>
            <a:r>
              <a:rPr lang="ko-KR" altLang="en-US" dirty="0"/>
              <a:t>을 사용하여 가져올 수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3B03B-1B2E-42E9-6688-EFDF41CA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4FD999-99F3-5068-EC6B-52A8A9D4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F37D2-3B67-CBDF-53B6-C6381ADED1B8}"/>
              </a:ext>
            </a:extLst>
          </p:cNvPr>
          <p:cNvSpPr txBox="1"/>
          <p:nvPr/>
        </p:nvSpPr>
        <p:spPr>
          <a:xfrm>
            <a:off x="4731929" y="3133267"/>
            <a:ext cx="32340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Program2.cs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school1;</a:t>
            </a:r>
          </a:p>
          <a:p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john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.</a:t>
            </a:r>
            <a:r>
              <a:rPr lang="en-US" altLang="ko-KR" sz="1600">
                <a:solidFill>
                  <a:schemeClr val="accent5"/>
                </a:solidFill>
                <a:latin typeface="Cascadia Mono" panose="020B0609020000020004" pitchFamily="49" charset="0"/>
              </a:rPr>
              <a:t>School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school2;</a:t>
            </a:r>
          </a:p>
          <a:p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FD328-30ED-6AF1-BBFB-C1251978A77B}"/>
              </a:ext>
            </a:extLst>
          </p:cNvPr>
          <p:cNvSpPr txBox="1"/>
          <p:nvPr/>
        </p:nvSpPr>
        <p:spPr>
          <a:xfrm>
            <a:off x="824917" y="3133267"/>
            <a:ext cx="36204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accent6"/>
                </a:solidFill>
                <a:latin typeface="Cascadia Mono" panose="020B0609020000020004" pitchFamily="49" charset="0"/>
              </a:rPr>
              <a:t>// Program1.cs</a:t>
            </a:r>
          </a:p>
          <a:p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namespace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john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ko-KR" sz="1600">
                <a:solidFill>
                  <a:srgbClr val="2B91AF"/>
                </a:solidFill>
                <a:latin typeface="Cascadia Mono" panose="020B0609020000020004" pitchFamily="49" charset="0"/>
              </a:rPr>
              <a:t>School</a:t>
            </a:r>
            <a:endParaRPr lang="en-US" altLang="ko-KR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 do_something()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ko-KR" altLang="en-US" sz="16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ko-KR" altLang="en-US" sz="160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7D3FDD-4FAA-11D8-43F5-64DA00A305A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201019" y="4897182"/>
            <a:ext cx="2259053" cy="396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9EFC1-C870-7CE5-4260-1B35DFA62B15}"/>
              </a:ext>
            </a:extLst>
          </p:cNvPr>
          <p:cNvSpPr txBox="1"/>
          <p:nvPr/>
        </p:nvSpPr>
        <p:spPr>
          <a:xfrm>
            <a:off x="7460072" y="4970113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using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가져온 네임스페이스를 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사용하면 회색으로 표시됨</a:t>
            </a:r>
          </a:p>
        </p:txBody>
      </p:sp>
    </p:spTree>
    <p:extLst>
      <p:ext uri="{BB962C8B-B14F-4D97-AF65-F5344CB8AC3E}">
        <p14:creationId xmlns:p14="http://schemas.microsoft.com/office/powerpoint/2010/main" val="3972938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BC13-1057-F4F9-1EC7-40A1666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partial </a:t>
            </a:r>
            <a:r>
              <a:rPr lang="ko-KR" altLang="en-US"/>
              <a:t>클래스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9BFB1-2DA0-2F20-AD44-CA5C5F40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1B0B11-CD29-3A7E-2B71-977BB9D3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26160-AA9C-CBBE-F4B0-0BA70C4F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8" y="2694873"/>
            <a:ext cx="4245935" cy="216133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7025AC-EF66-7496-2136-65897B3669AD}"/>
              </a:ext>
            </a:extLst>
          </p:cNvPr>
          <p:cNvCxnSpPr/>
          <p:nvPr/>
        </p:nvCxnSpPr>
        <p:spPr>
          <a:xfrm>
            <a:off x="1195291" y="322072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393243-0014-FB4A-4789-DE8C27D20843}"/>
              </a:ext>
            </a:extLst>
          </p:cNvPr>
          <p:cNvSpPr txBox="1"/>
          <p:nvPr/>
        </p:nvSpPr>
        <p:spPr>
          <a:xfrm>
            <a:off x="528320" y="1621513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파일에 걸쳐 하나의 클래스를 정의함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54717-1FBF-FE80-250A-DCA9A7A6258F}"/>
              </a:ext>
            </a:extLst>
          </p:cNvPr>
          <p:cNvSpPr txBox="1"/>
          <p:nvPr/>
        </p:nvSpPr>
        <p:spPr>
          <a:xfrm>
            <a:off x="528320" y="500565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Form1.cs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4C238-C8AC-EB33-84CF-6ECF41BF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7"/>
          <a:stretch/>
        </p:blipFill>
        <p:spPr>
          <a:xfrm>
            <a:off x="4640257" y="2704248"/>
            <a:ext cx="7419664" cy="186763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A190D0-20F9-3343-A828-163EFE15DFA0}"/>
              </a:ext>
            </a:extLst>
          </p:cNvPr>
          <p:cNvCxnSpPr/>
          <p:nvPr/>
        </p:nvCxnSpPr>
        <p:spPr>
          <a:xfrm>
            <a:off x="4730971" y="3190240"/>
            <a:ext cx="9042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B8A654-7B4F-F282-7ABE-80F6B21C1AC1}"/>
              </a:ext>
            </a:extLst>
          </p:cNvPr>
          <p:cNvSpPr txBox="1"/>
          <p:nvPr/>
        </p:nvSpPr>
        <p:spPr>
          <a:xfrm>
            <a:off x="4730971" y="500565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Form1.Designer.cs</a:t>
            </a:r>
            <a:endParaRPr lang="ko-KR" altLang="en-US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17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146" name="Picture 2" descr="생성된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6" y="484820"/>
            <a:ext cx="8991600" cy="59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98357" y="4164227"/>
            <a:ext cx="2446638" cy="1013254"/>
          </a:xfrm>
          <a:prstGeom prst="rect">
            <a:avLst/>
          </a:prstGeom>
          <a:solidFill>
            <a:srgbClr val="FCF9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34283" y="3975049"/>
            <a:ext cx="23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4247197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5730D-6F86-AEDB-94B0-E32ACDE8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구조체와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1DE-1774-83B7-0E04-C5B940CA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rgbClr val="00B050"/>
                </a:solidFill>
              </a:rPr>
              <a:t>상속</a:t>
            </a:r>
            <a:r>
              <a:rPr lang="ko-KR" altLang="en-US" dirty="0"/>
              <a:t>이 가능하지만 구조체는 불가능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ko-KR" altLang="en-US" dirty="0">
                <a:solidFill>
                  <a:schemeClr val="accent5"/>
                </a:solidFill>
              </a:rPr>
              <a:t>참조</a:t>
            </a:r>
            <a:r>
              <a:rPr lang="ko-KR" altLang="en-US" dirty="0"/>
              <a:t> 복사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ko-KR" altLang="en-US" dirty="0">
                <a:solidFill>
                  <a:schemeClr val="accent5"/>
                </a:solidFill>
              </a:rPr>
              <a:t>값</a:t>
            </a:r>
            <a:r>
              <a:rPr lang="ko-KR" altLang="en-US" dirty="0"/>
              <a:t> 복사</a:t>
            </a:r>
            <a:endParaRPr lang="en-US" altLang="ko-KR" dirty="0"/>
          </a:p>
          <a:p>
            <a:r>
              <a:rPr lang="ko-KR" altLang="en-US" dirty="0"/>
              <a:t>클래스는 </a:t>
            </a:r>
            <a:r>
              <a:rPr lang="en-US" altLang="ko-KR" dirty="0"/>
              <a:t>Heap </a:t>
            </a:r>
            <a:r>
              <a:rPr lang="ko-KR" altLang="en-US" dirty="0"/>
              <a:t>영역에 할당</a:t>
            </a:r>
            <a:r>
              <a:rPr lang="en-US" altLang="ko-KR" dirty="0"/>
              <a:t>, </a:t>
            </a:r>
            <a:r>
              <a:rPr lang="ko-KR" altLang="en-US" dirty="0"/>
              <a:t>구조체는 </a:t>
            </a:r>
            <a:r>
              <a:rPr lang="en-US" altLang="ko-KR" dirty="0"/>
              <a:t>Stack</a:t>
            </a:r>
            <a:r>
              <a:rPr lang="ko-KR" altLang="en-US" dirty="0"/>
              <a:t>에 할당</a:t>
            </a:r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구조체도 </a:t>
            </a:r>
            <a:r>
              <a:rPr lang="en-US" altLang="ko-KR" dirty="0"/>
              <a:t>new </a:t>
            </a:r>
            <a:r>
              <a:rPr lang="ko-KR" altLang="en-US" dirty="0"/>
              <a:t>키워드를 사용해서 </a:t>
            </a:r>
            <a:r>
              <a:rPr lang="en-US" altLang="ko-KR" dirty="0"/>
              <a:t>Heap</a:t>
            </a:r>
            <a:r>
              <a:rPr lang="ko-KR" altLang="en-US" dirty="0"/>
              <a:t>에 할당 가능</a:t>
            </a:r>
            <a:endParaRPr lang="en-US" altLang="ko-KR" dirty="0"/>
          </a:p>
          <a:p>
            <a:r>
              <a:rPr lang="en-US" altLang="ko-KR" dirty="0"/>
              <a:t>MSDN</a:t>
            </a:r>
            <a:r>
              <a:rPr lang="ko-KR" altLang="en-US" dirty="0"/>
              <a:t> 지침상 필드의 합이 </a:t>
            </a:r>
            <a:r>
              <a:rPr lang="en-US" altLang="ko-KR" dirty="0"/>
              <a:t>16byte</a:t>
            </a:r>
            <a:r>
              <a:rPr lang="ko-KR" altLang="en-US" dirty="0"/>
              <a:t>를 넘어가면 </a:t>
            </a:r>
            <a:r>
              <a:rPr lang="en-US" altLang="ko-KR" dirty="0"/>
              <a:t>Heap</a:t>
            </a:r>
            <a:r>
              <a:rPr lang="ko-KR" altLang="en-US" dirty="0"/>
              <a:t>에 할당을 권장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구조체는 주로 </a:t>
            </a:r>
            <a:r>
              <a:rPr lang="en-US" altLang="ko-KR" dirty="0"/>
              <a:t>16byte </a:t>
            </a:r>
            <a:r>
              <a:rPr lang="ko-KR" altLang="en-US" dirty="0"/>
              <a:t>미만의 필드로만 구성해서 사용할 때 사용하는 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F3140-E482-ACFF-D1F3-04A74A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347B2-00F3-1923-BFDE-CB14730F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8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F9E5-385B-6C63-63D4-AF5EECCF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B6D2E-A202-5D74-4A24-8078BEF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08AF-61B9-DFB6-21C5-52BC05B7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설계했던 음료자판기 클래스를 직접 구현</a:t>
            </a:r>
            <a:endParaRPr lang="en-US" altLang="ko-KR" dirty="0"/>
          </a:p>
          <a:p>
            <a:r>
              <a:rPr lang="ko-KR" altLang="en-US" dirty="0"/>
              <a:t>각각의 클래스는 클래스 이름으로 각각의 파일을 생성</a:t>
            </a:r>
            <a:endParaRPr lang="en-US" altLang="ko-KR" dirty="0"/>
          </a:p>
          <a:p>
            <a:r>
              <a:rPr lang="ko-KR" altLang="en-US" dirty="0"/>
              <a:t>당장 구현이 불가능한 기능은 메소드 이름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출력만 정의</a:t>
            </a:r>
            <a:endParaRPr lang="en-US" altLang="ko-KR" dirty="0"/>
          </a:p>
          <a:p>
            <a:pPr lvl="1"/>
            <a:r>
              <a:rPr lang="ko-KR" altLang="en-US" dirty="0"/>
              <a:t>출력은 자료형이 일치하는 적당한 값을 </a:t>
            </a:r>
            <a:r>
              <a:rPr lang="en-US" altLang="ko-KR" dirty="0"/>
              <a:t>return </a:t>
            </a:r>
            <a:r>
              <a:rPr lang="ko-KR" altLang="en-US" dirty="0"/>
              <a:t>하는 것으로 작성</a:t>
            </a:r>
            <a:endParaRPr lang="en-US" altLang="ko-KR" dirty="0"/>
          </a:p>
          <a:p>
            <a:r>
              <a:rPr lang="ko-KR" altLang="en-US" dirty="0"/>
              <a:t>생성자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필드 세 가지는 필수적으로 사용 </a:t>
            </a:r>
            <a:endParaRPr lang="en-US" altLang="ko-KR" dirty="0"/>
          </a:p>
          <a:p>
            <a:r>
              <a:rPr lang="en-US" altLang="ko-KR" dirty="0"/>
              <a:t>+) </a:t>
            </a:r>
            <a:r>
              <a:rPr lang="ko-KR" altLang="en-US" dirty="0" err="1"/>
              <a:t>연습삼아</a:t>
            </a:r>
            <a:r>
              <a:rPr lang="ko-KR" altLang="en-US" dirty="0"/>
              <a:t> </a:t>
            </a:r>
            <a:r>
              <a:rPr lang="ko-KR" altLang="en-US" dirty="0" err="1"/>
              <a:t>소멸자</a:t>
            </a:r>
            <a:r>
              <a:rPr lang="en-US" altLang="ko-KR" dirty="0"/>
              <a:t>, partial </a:t>
            </a:r>
            <a:r>
              <a:rPr lang="ko-KR" altLang="en-US" dirty="0"/>
              <a:t>클래스도 써보기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06E74-44D8-D4D1-45CE-F3FF39AA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566334-F9DD-FD43-0C13-979D9523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88485-FE16-CA41-7408-00AD6DE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A722-8B91-4A43-E814-EC1FF882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구조체를 배열로 선언하는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584B7-960E-3213-78D4-1AF91B15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505E39-A00B-E7F0-1154-A2541325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12F530-5F21-7F77-3AA6-6758779C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55" y="2272427"/>
            <a:ext cx="6077654" cy="4055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EBD8B-6B92-6ABE-33EB-D0215117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830" y="2452427"/>
            <a:ext cx="1772243" cy="16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44CE-1FD8-EDAA-C1BB-79393E15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7EC80-045A-4FC6-5A1C-3ECE036D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06B5-ECBA-B807-6AAB-6C265C8D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선언하여 사용하는 것도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05DD-915C-4E4D-9FDD-BD52AB02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0FA6B-23A4-A27F-F17E-ECB3C323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5340D-BBFE-7AD3-2D73-1283CAF0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60" y="2501159"/>
            <a:ext cx="2934109" cy="331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24D57A-52ED-4D07-F188-0C20CA03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08" y="2677134"/>
            <a:ext cx="3286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3949F-DE6F-CF8A-23F1-CAF1186E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233F0-EFAB-88FD-05C8-2F1E285F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Arrow Function </a:t>
            </a:r>
            <a:r>
              <a:rPr lang="ko-KR" altLang="en-US" sz="2400" dirty="0"/>
              <a:t>이라고 함</a:t>
            </a:r>
            <a:r>
              <a:rPr lang="en-US" altLang="ko-KR" sz="2400" dirty="0"/>
              <a:t>, Lambda Expression(</a:t>
            </a:r>
            <a:r>
              <a:rPr lang="ko-KR" altLang="en-US" sz="2400" dirty="0" err="1"/>
              <a:t>람다식</a:t>
            </a:r>
            <a:r>
              <a:rPr lang="en-US" altLang="ko-KR" sz="2400" dirty="0"/>
              <a:t>) </a:t>
            </a:r>
            <a:r>
              <a:rPr lang="ko-KR" altLang="en-US" sz="2400" dirty="0"/>
              <a:t>비슷한 형태 및 개념</a:t>
            </a:r>
            <a:endParaRPr lang="en-US" altLang="ko-KR" sz="2400" dirty="0"/>
          </a:p>
          <a:p>
            <a:r>
              <a:rPr lang="ko-KR" altLang="en-US" sz="2400" dirty="0"/>
              <a:t>함수를 더 간결하게 표현하는데 활용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자료형</a:t>
            </a:r>
            <a:r>
              <a:rPr lang="en-US" altLang="ko-KR" sz="2400" dirty="0"/>
              <a:t>)(</a:t>
            </a:r>
            <a:r>
              <a:rPr lang="ko-KR" altLang="en-US" sz="2400" dirty="0"/>
              <a:t>함수 이름</a:t>
            </a:r>
            <a:r>
              <a:rPr lang="en-US" altLang="ko-KR" sz="2400" dirty="0"/>
              <a:t>)(</a:t>
            </a:r>
            <a:r>
              <a:rPr lang="ko-KR" altLang="en-US" sz="2400" dirty="0"/>
              <a:t>입력 파라미터</a:t>
            </a:r>
            <a:r>
              <a:rPr lang="en-US" altLang="ko-KR" sz="2400" dirty="0"/>
              <a:t>) =&gt; { </a:t>
            </a:r>
            <a:r>
              <a:rPr lang="ko-KR" altLang="en-US" sz="2400" dirty="0"/>
              <a:t>실행 코드 </a:t>
            </a: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905A5-8616-96B2-7428-07D10D21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D1AD7-BCD6-B140-B5E7-D1543F2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6010F-1306-0B62-9A2B-285337B4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91" y="3477768"/>
            <a:ext cx="2715004" cy="1619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15D414-DA45-A875-8D14-32776920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88" y="3429000"/>
            <a:ext cx="3724795" cy="8859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14088" y="3477768"/>
            <a:ext cx="2781861" cy="31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4088" y="3477768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112451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A13B-8BD8-354D-C1E8-2B40C926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68FF-4FF5-A28D-C594-27F4911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 본문</a:t>
            </a:r>
            <a:r>
              <a:rPr lang="en-US" altLang="ko-KR" dirty="0"/>
              <a:t>(</a:t>
            </a:r>
            <a:r>
              <a:rPr lang="ko-KR" altLang="en-US" dirty="0"/>
              <a:t>≒화살표 함수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D9892-1F87-4DB5-48C2-A560F559B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경우에 따라 함수의 이름조차 생략하는 경우도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9B19A9-4784-3FFC-7F99-679487BF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CD555-164D-A143-D60A-6D6459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1933D-72CB-8262-44AF-9E51B37B2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82" y="2493137"/>
            <a:ext cx="7161078" cy="19333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664686-D0E6-1A71-00F0-A27F7DCF9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82" y="4994363"/>
            <a:ext cx="8879545" cy="61473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88BEB5D-FA31-DC65-D564-5225AC1E8A77}"/>
              </a:ext>
            </a:extLst>
          </p:cNvPr>
          <p:cNvCxnSpPr/>
          <p:nvPr/>
        </p:nvCxnSpPr>
        <p:spPr>
          <a:xfrm>
            <a:off x="2621280" y="4524492"/>
            <a:ext cx="0" cy="360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61282" y="4994363"/>
            <a:ext cx="3580539" cy="307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282" y="4927401"/>
            <a:ext cx="40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표현식으로 한 줄 작성한 함수</a:t>
            </a:r>
          </a:p>
        </p:txBody>
      </p:sp>
    </p:spTree>
    <p:extLst>
      <p:ext uri="{BB962C8B-B14F-4D97-AF65-F5344CB8AC3E}">
        <p14:creationId xmlns:p14="http://schemas.microsoft.com/office/powerpoint/2010/main" val="401437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F2B6-9549-A174-663D-7D31F8A5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50"/>
                </a:solidFill>
              </a:rPr>
              <a:t>실습</a:t>
            </a:r>
            <a:r>
              <a:rPr lang="en-US" altLang="ko-KR" dirty="0">
                <a:solidFill>
                  <a:srgbClr val="00B050"/>
                </a:solidFill>
              </a:rPr>
              <a:t>. </a:t>
            </a:r>
            <a:r>
              <a:rPr lang="ko-KR" altLang="en-US" dirty="0">
                <a:solidFill>
                  <a:srgbClr val="00B050"/>
                </a:solidFill>
              </a:rPr>
              <a:t>좌표</a:t>
            </a:r>
            <a:r>
              <a:rPr lang="en-US" altLang="ko-KR" dirty="0">
                <a:solidFill>
                  <a:srgbClr val="00B050"/>
                </a:solidFill>
              </a:rPr>
              <a:t>(Point) </a:t>
            </a:r>
            <a:r>
              <a:rPr lang="ko-KR" altLang="en-US" dirty="0">
                <a:solidFill>
                  <a:srgbClr val="00B050"/>
                </a:solidFill>
              </a:rPr>
              <a:t>구조체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54364-A564-EB8B-2E4C-D7DD2F92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x, y </a:t>
            </a:r>
            <a:r>
              <a:rPr lang="ko-KR" altLang="en-US" sz="3200" dirty="0" err="1"/>
              <a:t>좌표값을</a:t>
            </a:r>
            <a:r>
              <a:rPr lang="ko-KR" altLang="en-US" sz="3200" dirty="0"/>
              <a:t> 가지는 </a:t>
            </a:r>
            <a:r>
              <a:rPr lang="en-US" altLang="ko-KR" sz="3200" dirty="0"/>
              <a:t>Point</a:t>
            </a:r>
            <a:r>
              <a:rPr lang="ko-KR" altLang="en-US" sz="3200" dirty="0"/>
              <a:t> 구조체를 만들어서</a:t>
            </a:r>
            <a:r>
              <a:rPr lang="en-US" altLang="ko-KR" sz="3200" dirty="0"/>
              <a:t>, </a:t>
            </a:r>
            <a:r>
              <a:rPr lang="ko-KR" altLang="en-US" sz="3200" dirty="0"/>
              <a:t>사용자에게 좌표 두 개를 </a:t>
            </a:r>
            <a:r>
              <a:rPr lang="ko-KR" altLang="en-US" sz="3200" dirty="0" err="1"/>
              <a:t>입력받고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Console.ReadLine</a:t>
            </a:r>
            <a:r>
              <a:rPr lang="en-US" altLang="ko-KR" sz="3200" dirty="0"/>
              <a:t> </a:t>
            </a:r>
            <a:r>
              <a:rPr lang="ko-KR" altLang="en-US" sz="3200" dirty="0"/>
              <a:t>검색</a:t>
            </a:r>
            <a:r>
              <a:rPr lang="en-US" altLang="ko-KR" sz="3200" dirty="0"/>
              <a:t>)</a:t>
            </a:r>
            <a:r>
              <a:rPr lang="ko-KR" altLang="en-US" sz="3200" dirty="0"/>
              <a:t> 두 점 사이의 거리를 구하세요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한 줄 코드는 표현식 본문 방법으로 처리</a:t>
            </a:r>
            <a:r>
              <a:rPr lang="en-US" altLang="ko-KR" sz="3200" dirty="0"/>
              <a:t>! (</a:t>
            </a:r>
            <a:r>
              <a:rPr lang="ko-KR" altLang="en-US" sz="3200" dirty="0"/>
              <a:t>없으면 </a:t>
            </a:r>
            <a:r>
              <a:rPr lang="ko-KR" altLang="en-US" sz="3200" dirty="0" err="1"/>
              <a:t>안해도</a:t>
            </a:r>
            <a:r>
              <a:rPr lang="ko-KR" altLang="en-US" sz="3200" dirty="0"/>
              <a:t> 무방</a:t>
            </a:r>
            <a:r>
              <a:rPr lang="en-US" altLang="ko-KR" sz="3200"/>
              <a:t>!)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요구사항</a:t>
            </a:r>
            <a:endParaRPr lang="en-US" altLang="ko-KR" sz="3200" dirty="0"/>
          </a:p>
          <a:p>
            <a:pPr lvl="1"/>
            <a:r>
              <a:rPr lang="ko-KR" altLang="en-US" sz="2800" dirty="0"/>
              <a:t>구조체 이름 </a:t>
            </a:r>
            <a:r>
              <a:rPr lang="en-US" altLang="ko-KR" sz="2800" dirty="0"/>
              <a:t>:  Point</a:t>
            </a:r>
          </a:p>
          <a:p>
            <a:pPr lvl="1"/>
            <a:r>
              <a:rPr lang="ko-KR" altLang="en-US" sz="2800" dirty="0"/>
              <a:t>변수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x, </a:t>
            </a:r>
            <a:r>
              <a:rPr lang="en-US" altLang="ko-KR" sz="2800" dirty="0" err="1"/>
              <a:t>int</a:t>
            </a:r>
            <a:r>
              <a:rPr lang="en-US" altLang="ko-KR" sz="2800" dirty="0"/>
              <a:t> y</a:t>
            </a:r>
          </a:p>
          <a:p>
            <a:pPr lvl="1"/>
            <a:r>
              <a:rPr lang="ko-KR" altLang="en-US" sz="2800" dirty="0"/>
              <a:t>메서드 </a:t>
            </a:r>
            <a:r>
              <a:rPr lang="en-US" altLang="ko-KR" sz="2800" dirty="0"/>
              <a:t>: </a:t>
            </a:r>
            <a:r>
              <a:rPr lang="ko-KR" altLang="en-US" sz="2800" dirty="0"/>
              <a:t>두 점 사이 거리 반환 메서드 </a:t>
            </a:r>
            <a:r>
              <a:rPr lang="en-US" altLang="ko-KR" sz="2800" dirty="0"/>
              <a:t>(static)</a:t>
            </a:r>
            <a:endParaRPr lang="ko-KR" altLang="en-US" sz="28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D7ED-692A-D57A-46AC-192E824F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8D9C4-20C1-4B15-A116-16DC77AD9A1E}" type="datetime1">
              <a:rPr lang="ko-KR" altLang="en-US" smtClean="0"/>
              <a:t>2025-05-11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1FADC-5F62-93D6-B118-A709AFA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5" y="4001294"/>
            <a:ext cx="4231105" cy="917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379421"/>
      </p:ext>
    </p:extLst>
  </p:cSld>
  <p:clrMapOvr>
    <a:masterClrMapping/>
  </p:clrMapOvr>
</p:sld>
</file>

<file path=ppt/theme/theme1.xml><?xml version="1.0" encoding="utf-8"?>
<a:theme xmlns:a="http://schemas.openxmlformats.org/drawingml/2006/main" name="1_코딩온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H00"/>
        <a:ea typeface="AppleSDGothicNeoH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Pretendard SemiBold" panose="02000703000000020004" pitchFamily="2" charset="-127"/>
            <a:ea typeface="Pretendard SemiBold" panose="02000703000000020004" pitchFamily="2" charset="-127"/>
            <a:cs typeface="Pretendard SemiBold" panose="020007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Table_form.pptx" id="{2AAAD8C5-45B4-4401-8A6D-D767585F442D}" vid="{6C13ED7D-2711-4F90-B94D-5F82A1624D9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9539</TotalTime>
  <Words>2377</Words>
  <Application>Microsoft Office PowerPoint</Application>
  <PresentationFormat>와이드스크린</PresentationFormat>
  <Paragraphs>572</Paragraphs>
  <Slides>41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Pretendard SemiBold</vt:lpstr>
      <vt:lpstr>Arial</vt:lpstr>
      <vt:lpstr>Pretendard Black</vt:lpstr>
      <vt:lpstr>Pretendard</vt:lpstr>
      <vt:lpstr>AppleSDGothicNeoB00</vt:lpstr>
      <vt:lpstr>맑은 고딕</vt:lpstr>
      <vt:lpstr>AppleSDGothicNeoH00</vt:lpstr>
      <vt:lpstr>Cascadia Mono</vt:lpstr>
      <vt:lpstr>1_코딩온템플릿</vt:lpstr>
      <vt:lpstr>C# 심화 문법</vt:lpstr>
      <vt:lpstr>구조체 </vt:lpstr>
      <vt:lpstr>구조체</vt:lpstr>
      <vt:lpstr>PowerPoint 프레젠테이션</vt:lpstr>
      <vt:lpstr>구조체</vt:lpstr>
      <vt:lpstr>구조체</vt:lpstr>
      <vt:lpstr>표현식 본문(≒화살표 함수) =&gt;</vt:lpstr>
      <vt:lpstr>표현식 본문(≒화살표 함수) =&gt;</vt:lpstr>
      <vt:lpstr>실습. 좌표(Point) 구조체 만들기</vt:lpstr>
      <vt:lpstr>실습. 학생(Student) 정보 관리</vt:lpstr>
      <vt:lpstr>객체지향  프로그래밍</vt:lpstr>
      <vt:lpstr>객체란? (Object)</vt:lpstr>
      <vt:lpstr>객체지향 프로그래밍</vt:lpstr>
      <vt:lpstr>객체지향 프로그래밍 </vt:lpstr>
      <vt:lpstr>객체지향 프로그래밍 </vt:lpstr>
      <vt:lpstr>객체지향 프로그래밍 </vt:lpstr>
      <vt:lpstr>객체지향 프로그래밍 </vt:lpstr>
      <vt:lpstr>객체지향 프로그래밍 </vt:lpstr>
      <vt:lpstr>실습. 객체지향 프로그래밍</vt:lpstr>
      <vt:lpstr>클래스</vt:lpstr>
      <vt:lpstr>클래스란?</vt:lpstr>
      <vt:lpstr>객체와 클래스</vt:lpstr>
      <vt:lpstr>PowerPoint 프레젠테이션</vt:lpstr>
      <vt:lpstr>클래스</vt:lpstr>
      <vt:lpstr>클래스</vt:lpstr>
      <vt:lpstr>접근 제어</vt:lpstr>
      <vt:lpstr>접근 제어</vt:lpstr>
      <vt:lpstr>속성</vt:lpstr>
      <vt:lpstr>속성(Property) </vt:lpstr>
      <vt:lpstr>속성(Property) </vt:lpstr>
      <vt:lpstr>생성자 / 소멸자</vt:lpstr>
      <vt:lpstr>클래스 생성자</vt:lpstr>
      <vt:lpstr>클래스 생성자</vt:lpstr>
      <vt:lpstr>클래스 소멸자</vt:lpstr>
      <vt:lpstr>클래스 생성자/소멸자</vt:lpstr>
      <vt:lpstr>기타</vt:lpstr>
      <vt:lpstr>네임스페이스</vt:lpstr>
      <vt:lpstr>네임스페이스</vt:lpstr>
      <vt:lpstr>partial 클래스</vt:lpstr>
      <vt:lpstr>구조체와 차이점</vt:lpstr>
      <vt:lpstr>실습. 클래스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jae hyeon</cp:lastModifiedBy>
  <cp:revision>1507</cp:revision>
  <dcterms:created xsi:type="dcterms:W3CDTF">2022-06-26T11:10:22Z</dcterms:created>
  <dcterms:modified xsi:type="dcterms:W3CDTF">2025-05-11T14:52:52Z</dcterms:modified>
</cp:coreProperties>
</file>